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326" r:id="rId6"/>
    <p:sldId id="261" r:id="rId7"/>
    <p:sldId id="262" r:id="rId8"/>
    <p:sldId id="321" r:id="rId9"/>
    <p:sldId id="263" r:id="rId10"/>
    <p:sldId id="264" r:id="rId11"/>
    <p:sldId id="265" r:id="rId12"/>
    <p:sldId id="266" r:id="rId13"/>
    <p:sldId id="268" r:id="rId14"/>
    <p:sldId id="342" r:id="rId15"/>
    <p:sldId id="270" r:id="rId16"/>
    <p:sldId id="269" r:id="rId17"/>
    <p:sldId id="271" r:id="rId18"/>
    <p:sldId id="344" r:id="rId19"/>
    <p:sldId id="346" r:id="rId20"/>
    <p:sldId id="347" r:id="rId21"/>
    <p:sldId id="348" r:id="rId22"/>
    <p:sldId id="34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50" r:id="rId38"/>
    <p:sldId id="351" r:id="rId39"/>
    <p:sldId id="286" r:id="rId40"/>
    <p:sldId id="287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22" r:id="rId56"/>
    <p:sldId id="303" r:id="rId57"/>
    <p:sldId id="304" r:id="rId58"/>
    <p:sldId id="305" r:id="rId59"/>
    <p:sldId id="306" r:id="rId60"/>
    <p:sldId id="327" r:id="rId61"/>
    <p:sldId id="328" r:id="rId62"/>
    <p:sldId id="329" r:id="rId63"/>
    <p:sldId id="331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665B6-D9CE-4CC0-8084-E07D2F2300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FAFF00-1568-4CC3-9F6B-04511BB0245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/>
          <a:endParaRPr lang="ru-RU" sz="2800" b="1" dirty="0"/>
        </a:p>
      </dgm:t>
    </dgm:pt>
    <dgm:pt modelId="{D3CEA30E-CD55-4A61-AF70-CE6D7B755998}" type="parTrans" cxnId="{952355E4-EA03-4646-954C-618F491C18FF}">
      <dgm:prSet/>
      <dgm:spPr/>
      <dgm:t>
        <a:bodyPr/>
        <a:lstStyle/>
        <a:p>
          <a:endParaRPr lang="ru-RU"/>
        </a:p>
      </dgm:t>
    </dgm:pt>
    <dgm:pt modelId="{0E288E6D-BA5B-4E09-B9FC-63B6F6420874}" type="sibTrans" cxnId="{952355E4-EA03-4646-954C-618F491C18FF}">
      <dgm:prSet/>
      <dgm:spPr/>
      <dgm:t>
        <a:bodyPr/>
        <a:lstStyle/>
        <a:p>
          <a:endParaRPr lang="ru-RU"/>
        </a:p>
      </dgm:t>
    </dgm:pt>
    <dgm:pt modelId="{EA9A7C22-916F-4B2D-9853-719D60EA050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ru-RU" sz="3200" b="1" dirty="0" smtClean="0">
              <a:latin typeface="Arial" pitchFamily="34" charset="0"/>
              <a:cs typeface="Arial" pitchFamily="34" charset="0"/>
            </a:rPr>
            <a:t>Существуют 4 уровня защиты от микроорганизмов: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049330FD-15C2-4433-B33C-67DE5A58F0F5}" type="parTrans" cxnId="{9A360561-A3BE-4040-8714-028147E73184}">
      <dgm:prSet/>
      <dgm:spPr/>
      <dgm:t>
        <a:bodyPr/>
        <a:lstStyle/>
        <a:p>
          <a:endParaRPr lang="ru-RU"/>
        </a:p>
      </dgm:t>
    </dgm:pt>
    <dgm:pt modelId="{B7E94A8B-8791-48CE-A465-448959FCB34D}" type="sibTrans" cxnId="{9A360561-A3BE-4040-8714-028147E73184}">
      <dgm:prSet/>
      <dgm:spPr/>
      <dgm:t>
        <a:bodyPr/>
        <a:lstStyle/>
        <a:p>
          <a:endParaRPr lang="ru-RU"/>
        </a:p>
      </dgm:t>
    </dgm:pt>
    <dgm:pt modelId="{D137CF97-9327-4DF1-A58E-39CCE4CE3074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err="1" smtClean="0"/>
            <a:t>периуретральная</a:t>
          </a:r>
          <a:r>
            <a:rPr lang="ru-RU" b="1" dirty="0" smtClean="0"/>
            <a:t> зона</a:t>
          </a:r>
          <a:endParaRPr lang="ru-RU" dirty="0"/>
        </a:p>
      </dgm:t>
    </dgm:pt>
    <dgm:pt modelId="{EA34D90C-C495-4414-8A1B-BDF9781923B1}" type="parTrans" cxnId="{8630F0E6-924B-47A1-B41F-47FE30FA74F3}">
      <dgm:prSet/>
      <dgm:spPr/>
      <dgm:t>
        <a:bodyPr/>
        <a:lstStyle/>
        <a:p>
          <a:endParaRPr lang="ru-RU"/>
        </a:p>
      </dgm:t>
    </dgm:pt>
    <dgm:pt modelId="{B6E4F27F-F66C-43F6-A47B-25885F0B93DE}" type="sibTrans" cxnId="{8630F0E6-924B-47A1-B41F-47FE30FA74F3}">
      <dgm:prSet/>
      <dgm:spPr/>
      <dgm:t>
        <a:bodyPr/>
        <a:lstStyle/>
        <a:p>
          <a:endParaRPr lang="ru-RU"/>
        </a:p>
      </dgm:t>
    </dgm:pt>
    <dgm:pt modelId="{E29D5912-5763-4D3D-9B14-523498B1F8DF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мочевой пузырь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CA2C5F1-5D69-4FAF-AEAC-BA6FFC7A2A25}" type="parTrans" cxnId="{74A8EB76-C2CA-4C81-A008-B31357F2DC86}">
      <dgm:prSet/>
      <dgm:spPr/>
      <dgm:t>
        <a:bodyPr/>
        <a:lstStyle/>
        <a:p>
          <a:endParaRPr lang="ru-RU"/>
        </a:p>
      </dgm:t>
    </dgm:pt>
    <dgm:pt modelId="{1008D8C6-B2DF-41D8-B49B-1C938E457747}" type="sibTrans" cxnId="{74A8EB76-C2CA-4C81-A008-B31357F2DC86}">
      <dgm:prSet/>
      <dgm:spPr/>
      <dgm:t>
        <a:bodyPr/>
        <a:lstStyle/>
        <a:p>
          <a:endParaRPr lang="ru-RU"/>
        </a:p>
      </dgm:t>
    </dgm:pt>
    <dgm:pt modelId="{EF41B232-A296-43A8-87A0-912AE1DB2CB8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pPr rtl="0"/>
          <a:r>
            <a:rPr lang="ru-RU" b="1" dirty="0" err="1" smtClean="0"/>
            <a:t>пиелоуретеральный</a:t>
          </a:r>
          <a:r>
            <a:rPr lang="ru-RU" b="1" dirty="0" smtClean="0"/>
            <a:t> сегмент</a:t>
          </a:r>
          <a:endParaRPr lang="ru-RU" dirty="0"/>
        </a:p>
      </dgm:t>
    </dgm:pt>
    <dgm:pt modelId="{DD193C62-0F4D-4A71-9164-EDB8D3CAD314}" type="parTrans" cxnId="{E7BA95F2-8131-4EC4-B6B7-E8941B8F5AB7}">
      <dgm:prSet/>
      <dgm:spPr/>
      <dgm:t>
        <a:bodyPr/>
        <a:lstStyle/>
        <a:p>
          <a:endParaRPr lang="ru-RU"/>
        </a:p>
      </dgm:t>
    </dgm:pt>
    <dgm:pt modelId="{E924ED47-BBB8-44D1-B670-E1B0C0850F68}" type="sibTrans" cxnId="{E7BA95F2-8131-4EC4-B6B7-E8941B8F5AB7}">
      <dgm:prSet/>
      <dgm:spPr/>
      <dgm:t>
        <a:bodyPr/>
        <a:lstStyle/>
        <a:p>
          <a:endParaRPr lang="ru-RU"/>
        </a:p>
      </dgm:t>
    </dgm:pt>
    <dgm:pt modelId="{03AF76D7-6F88-4421-A9BD-E9D886497CFF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b="1" dirty="0" smtClean="0"/>
            <a:t>почечный сосочек </a:t>
          </a:r>
          <a:endParaRPr lang="ru-RU" dirty="0"/>
        </a:p>
      </dgm:t>
    </dgm:pt>
    <dgm:pt modelId="{E822703F-4642-4B86-95A8-4F75D33F498F}" type="parTrans" cxnId="{D3FA48FC-3FAD-4F3B-8E73-D3EE67158A71}">
      <dgm:prSet/>
      <dgm:spPr/>
      <dgm:t>
        <a:bodyPr/>
        <a:lstStyle/>
        <a:p>
          <a:endParaRPr lang="ru-RU"/>
        </a:p>
      </dgm:t>
    </dgm:pt>
    <dgm:pt modelId="{704DE0BF-AD2B-4A41-AFF4-5EA467242478}" type="sibTrans" cxnId="{D3FA48FC-3FAD-4F3B-8E73-D3EE67158A71}">
      <dgm:prSet/>
      <dgm:spPr/>
      <dgm:t>
        <a:bodyPr/>
        <a:lstStyle/>
        <a:p>
          <a:endParaRPr lang="ru-RU"/>
        </a:p>
      </dgm:t>
    </dgm:pt>
    <dgm:pt modelId="{C1DDFFE3-3C28-48A4-AA98-A9225323FF79}" type="pres">
      <dgm:prSet presAssocID="{CF4665B6-D9CE-4CC0-8084-E07D2F2300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891D9-CC7D-4076-A8DB-022B7A43D917}" type="pres">
      <dgm:prSet presAssocID="{0AFAFF00-1568-4CC3-9F6B-04511BB02455}" presName="composite" presStyleCnt="0"/>
      <dgm:spPr/>
    </dgm:pt>
    <dgm:pt modelId="{E2BBD8F9-675E-4C33-9151-EC904F53D263}" type="pres">
      <dgm:prSet presAssocID="{0AFAFF00-1568-4CC3-9F6B-04511BB02455}" presName="imgShp" presStyleLbl="fgImgPlace1" presStyleIdx="0" presStyleCnt="5" custLinFactNeighborX="-86973" custLinFactNeighborY="-5986"/>
      <dgm:spPr>
        <a:blipFill rotWithShape="0">
          <a:blip xmlns:r="http://schemas.openxmlformats.org/officeDocument/2006/relationships" r:embed="rId1">
            <a:lum bright="50000" contrast="55000"/>
          </a:blip>
          <a:stretch>
            <a:fillRect/>
          </a:stretch>
        </a:blipFill>
      </dgm:spPr>
    </dgm:pt>
    <dgm:pt modelId="{8B2F10B5-59A5-4366-8229-F8C12E375886}" type="pres">
      <dgm:prSet presAssocID="{0AFAFF00-1568-4CC3-9F6B-04511BB02455}" presName="txShp" presStyleLbl="node1" presStyleIdx="0" presStyleCnt="5" custScaleX="150376" custScaleY="17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53813-7196-4E5E-8295-2697FEC6E855}" type="pres">
      <dgm:prSet presAssocID="{0E288E6D-BA5B-4E09-B9FC-63B6F6420874}" presName="spacing" presStyleCnt="0"/>
      <dgm:spPr/>
    </dgm:pt>
    <dgm:pt modelId="{97368D8B-1193-477B-A683-78943E3F73F1}" type="pres">
      <dgm:prSet presAssocID="{D137CF97-9327-4DF1-A58E-39CCE4CE3074}" presName="composite" presStyleCnt="0"/>
      <dgm:spPr/>
    </dgm:pt>
    <dgm:pt modelId="{264A8F9C-0705-4156-8E8B-8C9C02EDED26}" type="pres">
      <dgm:prSet presAssocID="{D137CF97-9327-4DF1-A58E-39CCE4CE3074}" presName="imgShp" presStyleLbl="fgImgPlace1" presStyleIdx="1" presStyleCnt="5" custLinFactNeighborX="-79545" custLinFactNeighborY="-3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A69799-46EA-4E53-B93F-0C369EBEF24C}" type="pres">
      <dgm:prSet presAssocID="{D137CF97-9327-4DF1-A58E-39CCE4CE3074}" presName="txShp" presStyleLbl="node1" presStyleIdx="1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88AA-8D6D-4141-B55F-FF94CCB51A1A}" type="pres">
      <dgm:prSet presAssocID="{B6E4F27F-F66C-43F6-A47B-25885F0B93DE}" presName="spacing" presStyleCnt="0"/>
      <dgm:spPr/>
    </dgm:pt>
    <dgm:pt modelId="{06282C18-2060-49F1-A5CF-44F4A3714D97}" type="pres">
      <dgm:prSet presAssocID="{E29D5912-5763-4D3D-9B14-523498B1F8DF}" presName="composite" presStyleCnt="0"/>
      <dgm:spPr/>
    </dgm:pt>
    <dgm:pt modelId="{76CE88D7-551F-40D0-8988-406899DB0915}" type="pres">
      <dgm:prSet presAssocID="{E29D5912-5763-4D3D-9B14-523498B1F8DF}" presName="imgShp" presStyleLbl="fgImgPlace1" presStyleIdx="2" presStyleCnt="5" custLinFactNeighborX="-79545" custLinFactNeighborY="35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34D053-4C1C-4D5D-96F7-CC71B09735C0}" type="pres">
      <dgm:prSet presAssocID="{E29D5912-5763-4D3D-9B14-523498B1F8DF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BA77-638A-40F3-B5CF-69CE58725ADE}" type="pres">
      <dgm:prSet presAssocID="{1008D8C6-B2DF-41D8-B49B-1C938E457747}" presName="spacing" presStyleCnt="0"/>
      <dgm:spPr/>
    </dgm:pt>
    <dgm:pt modelId="{BE0595D3-6C3C-45D1-8DBD-1851E5DDEF9B}" type="pres">
      <dgm:prSet presAssocID="{EF41B232-A296-43A8-87A0-912AE1DB2CB8}" presName="composite" presStyleCnt="0"/>
      <dgm:spPr/>
    </dgm:pt>
    <dgm:pt modelId="{EC3CAB09-FF88-4C2B-A8C7-38C89D776BC6}" type="pres">
      <dgm:prSet presAssocID="{EF41B232-A296-43A8-87A0-912AE1DB2CB8}" presName="imgShp" presStyleLbl="fgImgPlace1" presStyleIdx="3" presStyleCnt="5" custScaleX="106874" custLinFactNeighborX="-86419" custLinFactNeighborY="-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AFCC5A6-E449-40A4-8E44-D1C9565A9590}" type="pres">
      <dgm:prSet presAssocID="{EF41B232-A296-43A8-87A0-912AE1DB2CB8}" presName="txShp" presStyleLbl="node1" presStyleIdx="3" presStyleCnt="5" custScaleX="15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E8DB4-18B0-4933-9C65-B949A244391E}" type="pres">
      <dgm:prSet presAssocID="{E924ED47-BBB8-44D1-B670-E1B0C0850F68}" presName="spacing" presStyleCnt="0"/>
      <dgm:spPr/>
    </dgm:pt>
    <dgm:pt modelId="{75ACC564-F56A-480B-AD59-E8EEFAAF1396}" type="pres">
      <dgm:prSet presAssocID="{03AF76D7-6F88-4421-A9BD-E9D886497CFF}" presName="composite" presStyleCnt="0"/>
      <dgm:spPr/>
    </dgm:pt>
    <dgm:pt modelId="{7402A216-FE0E-44C3-8445-9486A3021EF5}" type="pres">
      <dgm:prSet presAssocID="{03AF76D7-6F88-4421-A9BD-E9D886497CFF}" presName="imgShp" presStyleLbl="fgImgPlace1" presStyleIdx="4" presStyleCnt="5" custLinFactNeighborX="-72117" custLinFactNeighborY="-36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F417829-9F80-4BDD-82B6-878563DB7372}" type="pres">
      <dgm:prSet presAssocID="{03AF76D7-6F88-4421-A9BD-E9D886497CFF}" presName="txShp" presStyleLbl="node1" presStyleIdx="4" presStyleCnt="5" custScaleX="150376" custLinFactNeighborX="0" custLinFactNeighborY="-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55A65-D9D8-45D4-8C5F-F66D82049BD4}" type="presOf" srcId="{E29D5912-5763-4D3D-9B14-523498B1F8DF}" destId="{0934D053-4C1C-4D5D-96F7-CC71B09735C0}" srcOrd="0" destOrd="0" presId="urn:microsoft.com/office/officeart/2005/8/layout/vList3"/>
    <dgm:cxn modelId="{E7BA95F2-8131-4EC4-B6B7-E8941B8F5AB7}" srcId="{CF4665B6-D9CE-4CC0-8084-E07D2F23004B}" destId="{EF41B232-A296-43A8-87A0-912AE1DB2CB8}" srcOrd="3" destOrd="0" parTransId="{DD193C62-0F4D-4A71-9164-EDB8D3CAD314}" sibTransId="{E924ED47-BBB8-44D1-B670-E1B0C0850F68}"/>
    <dgm:cxn modelId="{87A76A0B-994B-48C4-B543-748D249A3657}" type="presOf" srcId="{EA9A7C22-916F-4B2D-9853-719D60EA0507}" destId="{8B2F10B5-59A5-4366-8229-F8C12E375886}" srcOrd="0" destOrd="1" presId="urn:microsoft.com/office/officeart/2005/8/layout/vList3"/>
    <dgm:cxn modelId="{74A8EB76-C2CA-4C81-A008-B31357F2DC86}" srcId="{CF4665B6-D9CE-4CC0-8084-E07D2F23004B}" destId="{E29D5912-5763-4D3D-9B14-523498B1F8DF}" srcOrd="2" destOrd="0" parTransId="{3CA2C5F1-5D69-4FAF-AEAC-BA6FFC7A2A25}" sibTransId="{1008D8C6-B2DF-41D8-B49B-1C938E457747}"/>
    <dgm:cxn modelId="{C5FE74BB-FA0F-4BD7-9159-272A48750010}" type="presOf" srcId="{CF4665B6-D9CE-4CC0-8084-E07D2F23004B}" destId="{C1DDFFE3-3C28-48A4-AA98-A9225323FF79}" srcOrd="0" destOrd="0" presId="urn:microsoft.com/office/officeart/2005/8/layout/vList3"/>
    <dgm:cxn modelId="{05A23469-D8FF-446B-8147-8B2AC291E2C0}" type="presOf" srcId="{03AF76D7-6F88-4421-A9BD-E9D886497CFF}" destId="{3F417829-9F80-4BDD-82B6-878563DB7372}" srcOrd="0" destOrd="0" presId="urn:microsoft.com/office/officeart/2005/8/layout/vList3"/>
    <dgm:cxn modelId="{9A360561-A3BE-4040-8714-028147E73184}" srcId="{0AFAFF00-1568-4CC3-9F6B-04511BB02455}" destId="{EA9A7C22-916F-4B2D-9853-719D60EA0507}" srcOrd="0" destOrd="0" parTransId="{049330FD-15C2-4433-B33C-67DE5A58F0F5}" sibTransId="{B7E94A8B-8791-48CE-A465-448959FCB34D}"/>
    <dgm:cxn modelId="{5EE3B3E0-8ADA-47F3-ACCD-079510ECF4D2}" type="presOf" srcId="{EF41B232-A296-43A8-87A0-912AE1DB2CB8}" destId="{BAFCC5A6-E449-40A4-8E44-D1C9565A9590}" srcOrd="0" destOrd="0" presId="urn:microsoft.com/office/officeart/2005/8/layout/vList3"/>
    <dgm:cxn modelId="{3262F48C-B42C-44C8-829F-F69E786CA73F}" type="presOf" srcId="{D137CF97-9327-4DF1-A58E-39CCE4CE3074}" destId="{A3A69799-46EA-4E53-B93F-0C369EBEF24C}" srcOrd="0" destOrd="0" presId="urn:microsoft.com/office/officeart/2005/8/layout/vList3"/>
    <dgm:cxn modelId="{8630F0E6-924B-47A1-B41F-47FE30FA74F3}" srcId="{CF4665B6-D9CE-4CC0-8084-E07D2F23004B}" destId="{D137CF97-9327-4DF1-A58E-39CCE4CE3074}" srcOrd="1" destOrd="0" parTransId="{EA34D90C-C495-4414-8A1B-BDF9781923B1}" sibTransId="{B6E4F27F-F66C-43F6-A47B-25885F0B93DE}"/>
    <dgm:cxn modelId="{642015BA-53EF-4F8F-8CBD-ACFB1EB05FE0}" type="presOf" srcId="{0AFAFF00-1568-4CC3-9F6B-04511BB02455}" destId="{8B2F10B5-59A5-4366-8229-F8C12E375886}" srcOrd="0" destOrd="0" presId="urn:microsoft.com/office/officeart/2005/8/layout/vList3"/>
    <dgm:cxn modelId="{952355E4-EA03-4646-954C-618F491C18FF}" srcId="{CF4665B6-D9CE-4CC0-8084-E07D2F23004B}" destId="{0AFAFF00-1568-4CC3-9F6B-04511BB02455}" srcOrd="0" destOrd="0" parTransId="{D3CEA30E-CD55-4A61-AF70-CE6D7B755998}" sibTransId="{0E288E6D-BA5B-4E09-B9FC-63B6F6420874}"/>
    <dgm:cxn modelId="{D3FA48FC-3FAD-4F3B-8E73-D3EE67158A71}" srcId="{CF4665B6-D9CE-4CC0-8084-E07D2F23004B}" destId="{03AF76D7-6F88-4421-A9BD-E9D886497CFF}" srcOrd="4" destOrd="0" parTransId="{E822703F-4642-4B86-95A8-4F75D33F498F}" sibTransId="{704DE0BF-AD2B-4A41-AFF4-5EA467242478}"/>
    <dgm:cxn modelId="{81C224FB-855C-4CB0-A67E-E27775000C30}" type="presParOf" srcId="{C1DDFFE3-3C28-48A4-AA98-A9225323FF79}" destId="{70A891D9-CC7D-4076-A8DB-022B7A43D917}" srcOrd="0" destOrd="0" presId="urn:microsoft.com/office/officeart/2005/8/layout/vList3"/>
    <dgm:cxn modelId="{60AED4F9-2C64-4B46-AC3E-46F1379B216D}" type="presParOf" srcId="{70A891D9-CC7D-4076-A8DB-022B7A43D917}" destId="{E2BBD8F9-675E-4C33-9151-EC904F53D263}" srcOrd="0" destOrd="0" presId="urn:microsoft.com/office/officeart/2005/8/layout/vList3"/>
    <dgm:cxn modelId="{9E4093FA-9BEC-4E41-8FA3-D52F23D7E61B}" type="presParOf" srcId="{70A891D9-CC7D-4076-A8DB-022B7A43D917}" destId="{8B2F10B5-59A5-4366-8229-F8C12E375886}" srcOrd="1" destOrd="0" presId="urn:microsoft.com/office/officeart/2005/8/layout/vList3"/>
    <dgm:cxn modelId="{9A916AE0-9F3C-41E1-882D-6EBDF6BB0E0D}" type="presParOf" srcId="{C1DDFFE3-3C28-48A4-AA98-A9225323FF79}" destId="{05A53813-7196-4E5E-8295-2697FEC6E855}" srcOrd="1" destOrd="0" presId="urn:microsoft.com/office/officeart/2005/8/layout/vList3"/>
    <dgm:cxn modelId="{6ADE57FC-E06C-4AE6-8214-A95F0107533F}" type="presParOf" srcId="{C1DDFFE3-3C28-48A4-AA98-A9225323FF79}" destId="{97368D8B-1193-477B-A683-78943E3F73F1}" srcOrd="2" destOrd="0" presId="urn:microsoft.com/office/officeart/2005/8/layout/vList3"/>
    <dgm:cxn modelId="{7BA4DAD9-D809-4E4F-92E3-C77ACDDA0A83}" type="presParOf" srcId="{97368D8B-1193-477B-A683-78943E3F73F1}" destId="{264A8F9C-0705-4156-8E8B-8C9C02EDED26}" srcOrd="0" destOrd="0" presId="urn:microsoft.com/office/officeart/2005/8/layout/vList3"/>
    <dgm:cxn modelId="{4AF5E13A-31C1-44F0-BFB2-F9CBD7247E7D}" type="presParOf" srcId="{97368D8B-1193-477B-A683-78943E3F73F1}" destId="{A3A69799-46EA-4E53-B93F-0C369EBEF24C}" srcOrd="1" destOrd="0" presId="urn:microsoft.com/office/officeart/2005/8/layout/vList3"/>
    <dgm:cxn modelId="{AAC61FCE-D72A-4D45-B9E4-218464973C7B}" type="presParOf" srcId="{C1DDFFE3-3C28-48A4-AA98-A9225323FF79}" destId="{7F0F88AA-8D6D-4141-B55F-FF94CCB51A1A}" srcOrd="3" destOrd="0" presId="urn:microsoft.com/office/officeart/2005/8/layout/vList3"/>
    <dgm:cxn modelId="{2AE678A6-71A5-4213-8BD9-84A40EE790D6}" type="presParOf" srcId="{C1DDFFE3-3C28-48A4-AA98-A9225323FF79}" destId="{06282C18-2060-49F1-A5CF-44F4A3714D97}" srcOrd="4" destOrd="0" presId="urn:microsoft.com/office/officeart/2005/8/layout/vList3"/>
    <dgm:cxn modelId="{DABB2595-ABB3-444F-BCD0-1BA85987B342}" type="presParOf" srcId="{06282C18-2060-49F1-A5CF-44F4A3714D97}" destId="{76CE88D7-551F-40D0-8988-406899DB0915}" srcOrd="0" destOrd="0" presId="urn:microsoft.com/office/officeart/2005/8/layout/vList3"/>
    <dgm:cxn modelId="{7EC9A693-E81A-44FC-8C56-BA4B3BFFD51D}" type="presParOf" srcId="{06282C18-2060-49F1-A5CF-44F4A3714D97}" destId="{0934D053-4C1C-4D5D-96F7-CC71B09735C0}" srcOrd="1" destOrd="0" presId="urn:microsoft.com/office/officeart/2005/8/layout/vList3"/>
    <dgm:cxn modelId="{30E496F3-E156-4EF2-8ED5-5649FD9E8B6C}" type="presParOf" srcId="{C1DDFFE3-3C28-48A4-AA98-A9225323FF79}" destId="{7635BA77-638A-40F3-B5CF-69CE58725ADE}" srcOrd="5" destOrd="0" presId="urn:microsoft.com/office/officeart/2005/8/layout/vList3"/>
    <dgm:cxn modelId="{4460177E-8BD4-4A30-B0ED-0E899AE8D178}" type="presParOf" srcId="{C1DDFFE3-3C28-48A4-AA98-A9225323FF79}" destId="{BE0595D3-6C3C-45D1-8DBD-1851E5DDEF9B}" srcOrd="6" destOrd="0" presId="urn:microsoft.com/office/officeart/2005/8/layout/vList3"/>
    <dgm:cxn modelId="{BDD4D338-0EF4-4E96-95CA-CEBE5BF7CD32}" type="presParOf" srcId="{BE0595D3-6C3C-45D1-8DBD-1851E5DDEF9B}" destId="{EC3CAB09-FF88-4C2B-A8C7-38C89D776BC6}" srcOrd="0" destOrd="0" presId="urn:microsoft.com/office/officeart/2005/8/layout/vList3"/>
    <dgm:cxn modelId="{269DF382-C895-4AC2-A33B-C7418571DDC8}" type="presParOf" srcId="{BE0595D3-6C3C-45D1-8DBD-1851E5DDEF9B}" destId="{BAFCC5A6-E449-40A4-8E44-D1C9565A9590}" srcOrd="1" destOrd="0" presId="urn:microsoft.com/office/officeart/2005/8/layout/vList3"/>
    <dgm:cxn modelId="{575D6460-821D-4BE3-BEA9-8BC427033478}" type="presParOf" srcId="{C1DDFFE3-3C28-48A4-AA98-A9225323FF79}" destId="{AC8E8DB4-18B0-4933-9C65-B949A244391E}" srcOrd="7" destOrd="0" presId="urn:microsoft.com/office/officeart/2005/8/layout/vList3"/>
    <dgm:cxn modelId="{F80B8CD4-F249-421F-8E7B-474861D83C52}" type="presParOf" srcId="{C1DDFFE3-3C28-48A4-AA98-A9225323FF79}" destId="{75ACC564-F56A-480B-AD59-E8EEFAAF1396}" srcOrd="8" destOrd="0" presId="urn:microsoft.com/office/officeart/2005/8/layout/vList3"/>
    <dgm:cxn modelId="{92EEE689-BEB3-4B06-9370-D7EF2EFA4088}" type="presParOf" srcId="{75ACC564-F56A-480B-AD59-E8EEFAAF1396}" destId="{7402A216-FE0E-44C3-8445-9486A3021EF5}" srcOrd="0" destOrd="0" presId="urn:microsoft.com/office/officeart/2005/8/layout/vList3"/>
    <dgm:cxn modelId="{DD32D489-50F2-43AD-A058-9C00F7426E04}" type="presParOf" srcId="{75ACC564-F56A-480B-AD59-E8EEFAAF1396}" destId="{3F417829-9F80-4BDD-82B6-878563DB7372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09DF3-EFA9-4ED9-98F7-16CD226E24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A8590-7AC7-41A6-BEAA-4B99D5E0DBEE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Факторы со стороны хозяина, защищающие от ИМТ</a:t>
          </a:r>
          <a:endParaRPr lang="ru-RU" sz="3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5EB035A1-1EDD-4803-B05E-A1FD6BCC541D}" type="parTrans" cxnId="{CBCB8D5E-B0CE-4B31-B391-AEB7C1AFC2C7}">
      <dgm:prSet/>
      <dgm:spPr/>
      <dgm:t>
        <a:bodyPr/>
        <a:lstStyle/>
        <a:p>
          <a:endParaRPr lang="ru-RU"/>
        </a:p>
      </dgm:t>
    </dgm:pt>
    <dgm:pt modelId="{6170E208-9C4E-4BCA-8D3C-A515BCAE66AF}" type="sibTrans" cxnId="{CBCB8D5E-B0CE-4B31-B391-AEB7C1AFC2C7}">
      <dgm:prSet/>
      <dgm:spPr/>
      <dgm:t>
        <a:bodyPr/>
        <a:lstStyle/>
        <a:p>
          <a:endParaRPr lang="ru-RU"/>
        </a:p>
      </dgm:t>
    </dgm:pt>
    <dgm:pt modelId="{0F2199A7-2EDD-4F75-98D9-FD7D05B086EC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Нормальное состояние промежности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3927C5D7-367B-44E5-86E1-3D6EB6E3A766}" type="parTrans" cxnId="{F8E5E758-BFFC-457E-9ED5-A52D23702D02}">
      <dgm:prSet/>
      <dgm:spPr/>
      <dgm:t>
        <a:bodyPr/>
        <a:lstStyle/>
        <a:p>
          <a:endParaRPr lang="ru-RU"/>
        </a:p>
      </dgm:t>
    </dgm:pt>
    <dgm:pt modelId="{87268A49-1EC8-4819-A708-3C2E868879F5}" type="sibTrans" cxnId="{F8E5E758-BFFC-457E-9ED5-A52D23702D02}">
      <dgm:prSet/>
      <dgm:spPr/>
      <dgm:t>
        <a:bodyPr/>
        <a:lstStyle/>
        <a:p>
          <a:endParaRPr lang="ru-RU"/>
        </a:p>
      </dgm:t>
    </dgm:pt>
    <dgm:pt modelId="{009AF5F2-DCF9-4BE7-B338-BF069B9FBBB8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Регулярное полное опорожнение мочевого пузыря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3B45609-FE54-43CD-88F3-2B8FD0CBA042}" type="parTrans" cxnId="{9D6740DE-6CBC-48A1-ABB3-8F19FB6E5648}">
      <dgm:prSet/>
      <dgm:spPr/>
      <dgm:t>
        <a:bodyPr/>
        <a:lstStyle/>
        <a:p>
          <a:endParaRPr lang="ru-RU"/>
        </a:p>
      </dgm:t>
    </dgm:pt>
    <dgm:pt modelId="{4004E8E4-DDF1-481A-A62A-9972DFCAFB1C}" type="sibTrans" cxnId="{9D6740DE-6CBC-48A1-ABB3-8F19FB6E5648}">
      <dgm:prSet/>
      <dgm:spPr/>
      <dgm:t>
        <a:bodyPr/>
        <a:lstStyle/>
        <a:p>
          <a:endParaRPr lang="ru-RU"/>
        </a:p>
      </dgm:t>
    </dgm:pt>
    <dgm:pt modelId="{5F806F37-4719-4D18-A301-AED93E1BEC5F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Активная </a:t>
          </a:r>
          <a:r>
            <a:rPr lang="ru-RU" sz="2800" b="1" dirty="0" err="1" smtClean="0">
              <a:latin typeface="Arial" pitchFamily="34" charset="0"/>
              <a:cs typeface="Arial" pitchFamily="34" charset="0"/>
            </a:rPr>
            <a:t>антимикробная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функция </a:t>
          </a:r>
          <a:r>
            <a:rPr lang="ru-RU" sz="2800" b="1" dirty="0" err="1" smtClean="0">
              <a:latin typeface="Arial" pitchFamily="34" charset="0"/>
              <a:cs typeface="Arial" pitchFamily="34" charset="0"/>
            </a:rPr>
            <a:t>уротелия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92891A3-6618-4A1F-924F-A4F2C0B51046}" type="parTrans" cxnId="{3D0D13FF-A7A2-494D-921D-7445DA2F40C2}">
      <dgm:prSet/>
      <dgm:spPr/>
      <dgm:t>
        <a:bodyPr/>
        <a:lstStyle/>
        <a:p>
          <a:endParaRPr lang="ru-RU"/>
        </a:p>
      </dgm:t>
    </dgm:pt>
    <dgm:pt modelId="{BCFC8F62-92F3-4F24-BC87-3626169865C0}" type="sibTrans" cxnId="{3D0D13FF-A7A2-494D-921D-7445DA2F40C2}">
      <dgm:prSet/>
      <dgm:spPr/>
      <dgm:t>
        <a:bodyPr/>
        <a:lstStyle/>
        <a:p>
          <a:endParaRPr lang="ru-RU"/>
        </a:p>
      </dgm:t>
    </dgm:pt>
    <dgm:pt modelId="{1E143759-1DDD-4F6B-A23C-AE9925AD6043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Ток мочи в одном направлении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3E00B335-4103-48A7-85DD-05D400EBB29C}" type="parTrans" cxnId="{BF5D1C5F-1B73-4A04-ABF3-7BC1D8029A74}">
      <dgm:prSet/>
      <dgm:spPr/>
      <dgm:t>
        <a:bodyPr/>
        <a:lstStyle/>
        <a:p>
          <a:endParaRPr lang="ru-RU"/>
        </a:p>
      </dgm:t>
    </dgm:pt>
    <dgm:pt modelId="{5B3A2BBB-FE5F-4EAC-866B-51B256A95987}" type="sibTrans" cxnId="{BF5D1C5F-1B73-4A04-ABF3-7BC1D8029A74}">
      <dgm:prSet/>
      <dgm:spPr/>
      <dgm:t>
        <a:bodyPr/>
        <a:lstStyle/>
        <a:p>
          <a:endParaRPr lang="ru-RU"/>
        </a:p>
      </dgm:t>
    </dgm:pt>
    <dgm:pt modelId="{829A37AA-05FF-4084-AAD0-8E2CF3FB3FB2}">
      <dgm:prSet/>
      <dgm:spPr/>
      <dgm:t>
        <a:bodyPr/>
        <a:lstStyle/>
        <a:p>
          <a:pPr algn="l" rtl="0"/>
          <a:r>
            <a:rPr lang="ru-RU" b="1" dirty="0" smtClean="0">
              <a:latin typeface="Arial" pitchFamily="34" charset="0"/>
              <a:cs typeface="Arial" pitchFamily="34" charset="0"/>
            </a:rPr>
            <a:t>Отсутствие препятствия току мочи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BD7CC26-EBAA-4466-8C3F-20AEFD9B2E7E}" type="parTrans" cxnId="{BF939E85-79B6-44C5-98E9-7E1CCF739628}">
      <dgm:prSet/>
      <dgm:spPr/>
      <dgm:t>
        <a:bodyPr/>
        <a:lstStyle/>
        <a:p>
          <a:endParaRPr lang="ru-RU"/>
        </a:p>
      </dgm:t>
    </dgm:pt>
    <dgm:pt modelId="{DE96A087-6799-4720-BC61-98A32444DDB5}" type="sibTrans" cxnId="{BF939E85-79B6-44C5-98E9-7E1CCF739628}">
      <dgm:prSet/>
      <dgm:spPr/>
      <dgm:t>
        <a:bodyPr/>
        <a:lstStyle/>
        <a:p>
          <a:endParaRPr lang="ru-RU"/>
        </a:p>
      </dgm:t>
    </dgm:pt>
    <dgm:pt modelId="{8E206AF7-81F7-4A37-A020-41D45B8B96D7}" type="pres">
      <dgm:prSet presAssocID="{43C09DF3-EFA9-4ED9-98F7-16CD226E243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FA464A4-67A9-4AF5-8281-30A9FDBBAEC7}" type="pres">
      <dgm:prSet presAssocID="{43C09DF3-EFA9-4ED9-98F7-16CD226E243B}" presName="pyramid" presStyleLbl="node1" presStyleIdx="0" presStyleCnt="1" custLinFactNeighborX="7917"/>
      <dgm:spPr>
        <a:solidFill>
          <a:schemeClr val="accent6">
            <a:lumMod val="75000"/>
          </a:schemeClr>
        </a:solidFill>
      </dgm:spPr>
    </dgm:pt>
    <dgm:pt modelId="{173213A4-9DCD-4A07-9406-69FECE1685BF}" type="pres">
      <dgm:prSet presAssocID="{43C09DF3-EFA9-4ED9-98F7-16CD226E243B}" presName="theList" presStyleCnt="0"/>
      <dgm:spPr/>
    </dgm:pt>
    <dgm:pt modelId="{357BD474-74B2-40A1-8968-83E90DAB6828}" type="pres">
      <dgm:prSet presAssocID="{185A8590-7AC7-41A6-BEAA-4B99D5E0DBEE}" presName="aNode" presStyleLbl="fgAcc1" presStyleIdx="0" presStyleCnt="6" custScaleX="205128" custScaleY="159677" custLinFactY="-33970" custLinFactNeighborX="-121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956AC-B7CD-4653-B453-B6AAD432729E}" type="pres">
      <dgm:prSet presAssocID="{185A8590-7AC7-41A6-BEAA-4B99D5E0DBEE}" presName="aSpace" presStyleCnt="0"/>
      <dgm:spPr/>
    </dgm:pt>
    <dgm:pt modelId="{BCA88CC7-57DB-463F-B2FE-AF3C4E0155B2}" type="pres">
      <dgm:prSet presAssocID="{0F2199A7-2EDD-4F75-98D9-FD7D05B086EC}" presName="aNode" presStyleLbl="fgAcc1" presStyleIdx="1" presStyleCnt="6" custScaleX="202565" custScaleY="146427" custLinFactY="-6644" custLinFactNeighborX="-1346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0974F-257E-4006-AD78-43803FEAC843}" type="pres">
      <dgm:prSet presAssocID="{0F2199A7-2EDD-4F75-98D9-FD7D05B086EC}" presName="aSpace" presStyleCnt="0"/>
      <dgm:spPr/>
    </dgm:pt>
    <dgm:pt modelId="{2BEA0F18-9E5C-4E8A-80DF-0FEC6C2A1BA9}" type="pres">
      <dgm:prSet presAssocID="{009AF5F2-DCF9-4BE7-B338-BF069B9FBBB8}" presName="aNode" presStyleLbl="fgAcc1" presStyleIdx="2" presStyleCnt="6" custScaleX="205128" custScaleY="144565" custLinFactNeighborX="-12179" custLinFactNeighborY="1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0BE16-7B3F-4B83-8A0F-D4AE5D982F76}" type="pres">
      <dgm:prSet presAssocID="{009AF5F2-DCF9-4BE7-B338-BF069B9FBBB8}" presName="aSpace" presStyleCnt="0"/>
      <dgm:spPr/>
    </dgm:pt>
    <dgm:pt modelId="{169055F9-DC8C-400D-BB59-BB0DBA58E636}" type="pres">
      <dgm:prSet presAssocID="{5F806F37-4719-4D18-A301-AED93E1BEC5F}" presName="aNode" presStyleLbl="fgAcc1" presStyleIdx="3" presStyleCnt="6" custScaleX="205128" custLinFactY="21905" custLinFactNeighborX="-121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78EF-ECE3-41F7-A59F-ECAAB402B215}" type="pres">
      <dgm:prSet presAssocID="{5F806F37-4719-4D18-A301-AED93E1BEC5F}" presName="aSpace" presStyleCnt="0"/>
      <dgm:spPr/>
    </dgm:pt>
    <dgm:pt modelId="{EF2085DB-520C-48C0-B868-B2DACC3BE16A}" type="pres">
      <dgm:prSet presAssocID="{1E143759-1DDD-4F6B-A23C-AE9925AD6043}" presName="aNode" presStyleLbl="fgAcc1" presStyleIdx="4" presStyleCnt="6" custScaleX="205128" custLinFactY="69206" custLinFactNeighborX="-121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D6667-2724-48BF-92C5-C7B1254653D2}" type="pres">
      <dgm:prSet presAssocID="{1E143759-1DDD-4F6B-A23C-AE9925AD6043}" presName="aSpace" presStyleCnt="0"/>
      <dgm:spPr/>
    </dgm:pt>
    <dgm:pt modelId="{4A5EF7AB-E84E-49E6-AFE2-ED87645F994A}" type="pres">
      <dgm:prSet presAssocID="{829A37AA-05FF-4084-AAD0-8E2CF3FB3FB2}" presName="aNode" presStyleLbl="fgAcc1" presStyleIdx="5" presStyleCnt="6" custScaleX="205128" custLinFactY="96405" custLinFactNeighborX="-121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6CF8-CBE3-4827-AB10-28DCD8F25165}" type="pres">
      <dgm:prSet presAssocID="{829A37AA-05FF-4084-AAD0-8E2CF3FB3FB2}" presName="aSpace" presStyleCnt="0"/>
      <dgm:spPr/>
    </dgm:pt>
  </dgm:ptLst>
  <dgm:cxnLst>
    <dgm:cxn modelId="{62E7E098-46F0-493A-A4BC-4E87C57EF16F}" type="presOf" srcId="{829A37AA-05FF-4084-AAD0-8E2CF3FB3FB2}" destId="{4A5EF7AB-E84E-49E6-AFE2-ED87645F994A}" srcOrd="0" destOrd="0" presId="urn:microsoft.com/office/officeart/2005/8/layout/pyramid2"/>
    <dgm:cxn modelId="{C0CD2488-8334-4452-8842-3B19AAFFEA2A}" type="presOf" srcId="{5F806F37-4719-4D18-A301-AED93E1BEC5F}" destId="{169055F9-DC8C-400D-BB59-BB0DBA58E636}" srcOrd="0" destOrd="0" presId="urn:microsoft.com/office/officeart/2005/8/layout/pyramid2"/>
    <dgm:cxn modelId="{CBCB8D5E-B0CE-4B31-B391-AEB7C1AFC2C7}" srcId="{43C09DF3-EFA9-4ED9-98F7-16CD226E243B}" destId="{185A8590-7AC7-41A6-BEAA-4B99D5E0DBEE}" srcOrd="0" destOrd="0" parTransId="{5EB035A1-1EDD-4803-B05E-A1FD6BCC541D}" sibTransId="{6170E208-9C4E-4BCA-8D3C-A515BCAE66AF}"/>
    <dgm:cxn modelId="{9035E7D7-F14D-4186-ACCA-2850A7AAAD52}" type="presOf" srcId="{1E143759-1DDD-4F6B-A23C-AE9925AD6043}" destId="{EF2085DB-520C-48C0-B868-B2DACC3BE16A}" srcOrd="0" destOrd="0" presId="urn:microsoft.com/office/officeart/2005/8/layout/pyramid2"/>
    <dgm:cxn modelId="{43E582E9-BE0A-4EA1-8705-ACF68C553FA1}" type="presOf" srcId="{0F2199A7-2EDD-4F75-98D9-FD7D05B086EC}" destId="{BCA88CC7-57DB-463F-B2FE-AF3C4E0155B2}" srcOrd="0" destOrd="0" presId="urn:microsoft.com/office/officeart/2005/8/layout/pyramid2"/>
    <dgm:cxn modelId="{BA5BB60D-03E5-49A4-A530-9007257FC453}" type="presOf" srcId="{185A8590-7AC7-41A6-BEAA-4B99D5E0DBEE}" destId="{357BD474-74B2-40A1-8968-83E90DAB6828}" srcOrd="0" destOrd="0" presId="urn:microsoft.com/office/officeart/2005/8/layout/pyramid2"/>
    <dgm:cxn modelId="{ADD81975-14E8-4AC6-A64F-66C56DEFC776}" type="presOf" srcId="{43C09DF3-EFA9-4ED9-98F7-16CD226E243B}" destId="{8E206AF7-81F7-4A37-A020-41D45B8B96D7}" srcOrd="0" destOrd="0" presId="urn:microsoft.com/office/officeart/2005/8/layout/pyramid2"/>
    <dgm:cxn modelId="{3D0D13FF-A7A2-494D-921D-7445DA2F40C2}" srcId="{43C09DF3-EFA9-4ED9-98F7-16CD226E243B}" destId="{5F806F37-4719-4D18-A301-AED93E1BEC5F}" srcOrd="3" destOrd="0" parTransId="{592891A3-6618-4A1F-924F-A4F2C0B51046}" sibTransId="{BCFC8F62-92F3-4F24-BC87-3626169865C0}"/>
    <dgm:cxn modelId="{BF5D1C5F-1B73-4A04-ABF3-7BC1D8029A74}" srcId="{43C09DF3-EFA9-4ED9-98F7-16CD226E243B}" destId="{1E143759-1DDD-4F6B-A23C-AE9925AD6043}" srcOrd="4" destOrd="0" parTransId="{3E00B335-4103-48A7-85DD-05D400EBB29C}" sibTransId="{5B3A2BBB-FE5F-4EAC-866B-51B256A95987}"/>
    <dgm:cxn modelId="{9D6740DE-6CBC-48A1-ABB3-8F19FB6E5648}" srcId="{43C09DF3-EFA9-4ED9-98F7-16CD226E243B}" destId="{009AF5F2-DCF9-4BE7-B338-BF069B9FBBB8}" srcOrd="2" destOrd="0" parTransId="{63B45609-FE54-43CD-88F3-2B8FD0CBA042}" sibTransId="{4004E8E4-DDF1-481A-A62A-9972DFCAFB1C}"/>
    <dgm:cxn modelId="{F7D288F6-0DF0-4933-AF22-F6C549B71123}" type="presOf" srcId="{009AF5F2-DCF9-4BE7-B338-BF069B9FBBB8}" destId="{2BEA0F18-9E5C-4E8A-80DF-0FEC6C2A1BA9}" srcOrd="0" destOrd="0" presId="urn:microsoft.com/office/officeart/2005/8/layout/pyramid2"/>
    <dgm:cxn modelId="{F8E5E758-BFFC-457E-9ED5-A52D23702D02}" srcId="{43C09DF3-EFA9-4ED9-98F7-16CD226E243B}" destId="{0F2199A7-2EDD-4F75-98D9-FD7D05B086EC}" srcOrd="1" destOrd="0" parTransId="{3927C5D7-367B-44E5-86E1-3D6EB6E3A766}" sibTransId="{87268A49-1EC8-4819-A708-3C2E868879F5}"/>
    <dgm:cxn modelId="{BF939E85-79B6-44C5-98E9-7E1CCF739628}" srcId="{43C09DF3-EFA9-4ED9-98F7-16CD226E243B}" destId="{829A37AA-05FF-4084-AAD0-8E2CF3FB3FB2}" srcOrd="5" destOrd="0" parTransId="{EBD7CC26-EBAA-4466-8C3F-20AEFD9B2E7E}" sibTransId="{DE96A087-6799-4720-BC61-98A32444DDB5}"/>
    <dgm:cxn modelId="{E6999A90-7D27-4BF3-8D6D-CEC9CDB9DA00}" type="presParOf" srcId="{8E206AF7-81F7-4A37-A020-41D45B8B96D7}" destId="{3FA464A4-67A9-4AF5-8281-30A9FDBBAEC7}" srcOrd="0" destOrd="0" presId="urn:microsoft.com/office/officeart/2005/8/layout/pyramid2"/>
    <dgm:cxn modelId="{F4DF2F86-CE79-498C-944F-21319CBB0AF5}" type="presParOf" srcId="{8E206AF7-81F7-4A37-A020-41D45B8B96D7}" destId="{173213A4-9DCD-4A07-9406-69FECE1685BF}" srcOrd="1" destOrd="0" presId="urn:microsoft.com/office/officeart/2005/8/layout/pyramid2"/>
    <dgm:cxn modelId="{2AEBA464-9EDD-45B7-9C1A-1EE6BE3B93ED}" type="presParOf" srcId="{173213A4-9DCD-4A07-9406-69FECE1685BF}" destId="{357BD474-74B2-40A1-8968-83E90DAB6828}" srcOrd="0" destOrd="0" presId="urn:microsoft.com/office/officeart/2005/8/layout/pyramid2"/>
    <dgm:cxn modelId="{1028D981-EC14-4E70-BCC3-6FB8385C1082}" type="presParOf" srcId="{173213A4-9DCD-4A07-9406-69FECE1685BF}" destId="{DBD956AC-B7CD-4653-B453-B6AAD432729E}" srcOrd="1" destOrd="0" presId="urn:microsoft.com/office/officeart/2005/8/layout/pyramid2"/>
    <dgm:cxn modelId="{71CA7DCD-1B95-43EA-8368-7E2EC6FB88B3}" type="presParOf" srcId="{173213A4-9DCD-4A07-9406-69FECE1685BF}" destId="{BCA88CC7-57DB-463F-B2FE-AF3C4E0155B2}" srcOrd="2" destOrd="0" presId="urn:microsoft.com/office/officeart/2005/8/layout/pyramid2"/>
    <dgm:cxn modelId="{6CCCEFE3-A705-4CF3-9F72-7C6386AEB2AB}" type="presParOf" srcId="{173213A4-9DCD-4A07-9406-69FECE1685BF}" destId="{5A20974F-257E-4006-AD78-43803FEAC843}" srcOrd="3" destOrd="0" presId="urn:microsoft.com/office/officeart/2005/8/layout/pyramid2"/>
    <dgm:cxn modelId="{A27F305C-6E4E-43E4-B084-C8BD8ADBA612}" type="presParOf" srcId="{173213A4-9DCD-4A07-9406-69FECE1685BF}" destId="{2BEA0F18-9E5C-4E8A-80DF-0FEC6C2A1BA9}" srcOrd="4" destOrd="0" presId="urn:microsoft.com/office/officeart/2005/8/layout/pyramid2"/>
    <dgm:cxn modelId="{4C79295E-0507-4A49-9CB6-1C9EBC21BF09}" type="presParOf" srcId="{173213A4-9DCD-4A07-9406-69FECE1685BF}" destId="{CCD0BE16-7B3F-4B83-8A0F-D4AE5D982F76}" srcOrd="5" destOrd="0" presId="urn:microsoft.com/office/officeart/2005/8/layout/pyramid2"/>
    <dgm:cxn modelId="{EB65A86E-D590-4946-9E52-8956AC6BDB68}" type="presParOf" srcId="{173213A4-9DCD-4A07-9406-69FECE1685BF}" destId="{169055F9-DC8C-400D-BB59-BB0DBA58E636}" srcOrd="6" destOrd="0" presId="urn:microsoft.com/office/officeart/2005/8/layout/pyramid2"/>
    <dgm:cxn modelId="{4040E710-4960-4F08-83F3-85E49F08613E}" type="presParOf" srcId="{173213A4-9DCD-4A07-9406-69FECE1685BF}" destId="{D3E578EF-ECE3-41F7-A59F-ECAAB402B215}" srcOrd="7" destOrd="0" presId="urn:microsoft.com/office/officeart/2005/8/layout/pyramid2"/>
    <dgm:cxn modelId="{5337F333-50BB-4680-80B0-873B0A787D96}" type="presParOf" srcId="{173213A4-9DCD-4A07-9406-69FECE1685BF}" destId="{EF2085DB-520C-48C0-B868-B2DACC3BE16A}" srcOrd="8" destOrd="0" presId="urn:microsoft.com/office/officeart/2005/8/layout/pyramid2"/>
    <dgm:cxn modelId="{0A34855D-58BF-421F-AFC7-B07470349B86}" type="presParOf" srcId="{173213A4-9DCD-4A07-9406-69FECE1685BF}" destId="{134D6667-2724-48BF-92C5-C7B1254653D2}" srcOrd="9" destOrd="0" presId="urn:microsoft.com/office/officeart/2005/8/layout/pyramid2"/>
    <dgm:cxn modelId="{307507E7-C832-43E5-B3AA-0B3EF0C44753}" type="presParOf" srcId="{173213A4-9DCD-4A07-9406-69FECE1685BF}" destId="{4A5EF7AB-E84E-49E6-AFE2-ED87645F994A}" srcOrd="10" destOrd="0" presId="urn:microsoft.com/office/officeart/2005/8/layout/pyramid2"/>
    <dgm:cxn modelId="{1758A22C-8ED5-4CFF-934E-99288DC3C083}" type="presParOf" srcId="{173213A4-9DCD-4A07-9406-69FECE1685BF}" destId="{F4D56CF8-CBE3-4827-AB10-28DCD8F25165}" srcOrd="1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93792-4AEC-41FA-AF2D-53C39E7D6DD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96C20-1CF6-4239-B606-20E5D09A6FA3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pPr rtl="0"/>
          <a:r>
            <a:rPr lang="ru-RU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Факторы со стороны хозяина, способствующие бактериальной инвазии</a:t>
          </a:r>
          <a:endParaRPr lang="ru-RU" sz="3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6FF95D74-DE47-44A2-B310-4CBF0B1D17DC}" type="parTrans" cxnId="{09D81C9B-E1AD-45AC-B99A-4BD4AFBEA8BD}">
      <dgm:prSet/>
      <dgm:spPr/>
      <dgm:t>
        <a:bodyPr/>
        <a:lstStyle/>
        <a:p>
          <a:endParaRPr lang="ru-RU"/>
        </a:p>
      </dgm:t>
    </dgm:pt>
    <dgm:pt modelId="{8236DE6C-0139-4007-B92D-E8E68AEABFB5}" type="sibTrans" cxnId="{09D81C9B-E1AD-45AC-B99A-4BD4AFBEA8BD}">
      <dgm:prSet/>
      <dgm:spPr/>
      <dgm:t>
        <a:bodyPr/>
        <a:lstStyle/>
        <a:p>
          <a:endParaRPr lang="ru-RU"/>
        </a:p>
      </dgm:t>
    </dgm:pt>
    <dgm:pt modelId="{46C6102F-9300-4185-8317-C190E56F6867}">
      <dgm:prSet custT="1"/>
      <dgm:spPr/>
      <dgm:t>
        <a:bodyPr/>
        <a:lstStyle/>
        <a:p>
          <a:pPr algn="l" rtl="0"/>
          <a:r>
            <a:rPr lang="ru-RU" sz="2800" b="1" smtClean="0">
              <a:latin typeface="Arial" pitchFamily="34" charset="0"/>
              <a:cs typeface="Arial" pitchFamily="34" charset="0"/>
            </a:rPr>
            <a:t>Периуретральная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колонизация </a:t>
          </a:r>
        </a:p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2800" b="1" dirty="0" err="1" smtClean="0">
              <a:latin typeface="Arial" pitchFamily="34" charset="0"/>
              <a:cs typeface="Arial" pitchFamily="34" charset="0"/>
            </a:rPr>
            <a:t>каломазание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, воспаление, фимоз)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86544FE3-58F3-4C61-8972-670BF5BA9102}" type="parTrans" cxnId="{1297A90A-FDEB-4E65-9D3A-7679663CA74A}">
      <dgm:prSet/>
      <dgm:spPr/>
      <dgm:t>
        <a:bodyPr/>
        <a:lstStyle/>
        <a:p>
          <a:endParaRPr lang="ru-RU"/>
        </a:p>
      </dgm:t>
    </dgm:pt>
    <dgm:pt modelId="{1B45E82F-627C-49C0-A589-F34D97C40538}" type="sibTrans" cxnId="{1297A90A-FDEB-4E65-9D3A-7679663CA74A}">
      <dgm:prSet/>
      <dgm:spPr/>
      <dgm:t>
        <a:bodyPr/>
        <a:lstStyle/>
        <a:p>
          <a:endParaRPr lang="ru-RU"/>
        </a:p>
      </dgm:t>
    </dgm:pt>
    <dgm:pt modelId="{2F7E0E47-F97D-468C-9393-A7EACFEF50AA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Дивертикул мочевого пузыря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8501C669-91DF-41A5-8A04-DB44D1B29B49}" type="parTrans" cxnId="{B6930575-6CA7-4D49-B106-F04D8CA93DB2}">
      <dgm:prSet/>
      <dgm:spPr/>
      <dgm:t>
        <a:bodyPr/>
        <a:lstStyle/>
        <a:p>
          <a:endParaRPr lang="ru-RU"/>
        </a:p>
      </dgm:t>
    </dgm:pt>
    <dgm:pt modelId="{BB59A940-34B4-4DFE-B5EC-C21F469E72F2}" type="sibTrans" cxnId="{B6930575-6CA7-4D49-B106-F04D8CA93DB2}">
      <dgm:prSet/>
      <dgm:spPr/>
      <dgm:t>
        <a:bodyPr/>
        <a:lstStyle/>
        <a:p>
          <a:endParaRPr lang="ru-RU"/>
        </a:p>
      </dgm:t>
    </dgm:pt>
    <dgm:pt modelId="{96CF5477-3E21-48BE-AB42-FA53FF0EC9F3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Нарушения мочеиспускания </a:t>
          </a:r>
        </a:p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(нейрогенный мочевой пузырь и пр.)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7734926C-D6BC-4E32-BBFB-1AD1FE3234CA}" type="parTrans" cxnId="{32B10DC0-1C27-49AC-826B-07A0FC91C0DA}">
      <dgm:prSet/>
      <dgm:spPr/>
      <dgm:t>
        <a:bodyPr/>
        <a:lstStyle/>
        <a:p>
          <a:endParaRPr lang="ru-RU"/>
        </a:p>
      </dgm:t>
    </dgm:pt>
    <dgm:pt modelId="{18BAEDBE-A0AC-44BC-B99B-AE3A77051B07}" type="sibTrans" cxnId="{32B10DC0-1C27-49AC-826B-07A0FC91C0DA}">
      <dgm:prSet/>
      <dgm:spPr/>
      <dgm:t>
        <a:bodyPr/>
        <a:lstStyle/>
        <a:p>
          <a:endParaRPr lang="ru-RU"/>
        </a:p>
      </dgm:t>
    </dgm:pt>
    <dgm:pt modelId="{F3C0ECF1-2C55-4BBD-9C44-C33A72304B63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Нарушение защитной функции </a:t>
          </a:r>
          <a:r>
            <a:rPr lang="ru-RU" sz="2800" b="1" dirty="0" err="1" smtClean="0">
              <a:latin typeface="Arial" pitchFamily="34" charset="0"/>
              <a:cs typeface="Arial" pitchFamily="34" charset="0"/>
            </a:rPr>
            <a:t>уротелия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898AA1F9-4CDC-4A58-8EA8-1CB58DF61447}" type="parTrans" cxnId="{13264A62-0168-40BC-8C7E-B04B656FAF87}">
      <dgm:prSet/>
      <dgm:spPr/>
      <dgm:t>
        <a:bodyPr/>
        <a:lstStyle/>
        <a:p>
          <a:endParaRPr lang="ru-RU"/>
        </a:p>
      </dgm:t>
    </dgm:pt>
    <dgm:pt modelId="{A834A955-CF2B-4FE5-86E5-340303493F7C}" type="sibTrans" cxnId="{13264A62-0168-40BC-8C7E-B04B656FAF87}">
      <dgm:prSet/>
      <dgm:spPr/>
      <dgm:t>
        <a:bodyPr/>
        <a:lstStyle/>
        <a:p>
          <a:endParaRPr lang="ru-RU"/>
        </a:p>
      </dgm:t>
    </dgm:pt>
    <dgm:pt modelId="{4AABC5A6-FD29-476E-9B96-958656561BC7}">
      <dgm:prSet custT="1"/>
      <dgm:spPr/>
      <dgm:t>
        <a:bodyPr/>
        <a:lstStyle/>
        <a:p>
          <a:pPr algn="l" rtl="0"/>
          <a:r>
            <a:rPr lang="ru-RU" sz="2800" b="1" dirty="0" err="1" smtClean="0">
              <a:latin typeface="Arial" pitchFamily="34" charset="0"/>
              <a:cs typeface="Arial" pitchFamily="34" charset="0"/>
            </a:rPr>
            <a:t>Обструктивные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b="1" dirty="0" err="1" smtClean="0">
              <a:latin typeface="Arial" pitchFamily="34" charset="0"/>
              <a:cs typeface="Arial" pitchFamily="34" charset="0"/>
            </a:rPr>
            <a:t>уропатии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E429CF90-CBD3-4D2E-8C66-2267A80C368D}" type="parTrans" cxnId="{578E9341-836B-4127-B53E-2DAEF9253B73}">
      <dgm:prSet/>
      <dgm:spPr/>
      <dgm:t>
        <a:bodyPr/>
        <a:lstStyle/>
        <a:p>
          <a:endParaRPr lang="ru-RU"/>
        </a:p>
      </dgm:t>
    </dgm:pt>
    <dgm:pt modelId="{627E5309-0594-4038-8805-45789CB787DE}" type="sibTrans" cxnId="{578E9341-836B-4127-B53E-2DAEF9253B73}">
      <dgm:prSet/>
      <dgm:spPr/>
      <dgm:t>
        <a:bodyPr/>
        <a:lstStyle/>
        <a:p>
          <a:endParaRPr lang="ru-RU"/>
        </a:p>
      </dgm:t>
    </dgm:pt>
    <dgm:pt modelId="{07F637B2-E4B5-4815-B9F4-336E9A1536E7}">
      <dgm:prSet custT="1"/>
      <dgm:spPr/>
      <dgm:t>
        <a:bodyPr/>
        <a:lstStyle/>
        <a:p>
          <a:pPr algn="l" rtl="0"/>
          <a:r>
            <a:rPr lang="ru-RU" sz="2800" b="1" dirty="0" smtClean="0">
              <a:latin typeface="Arial" pitchFamily="34" charset="0"/>
              <a:cs typeface="Arial" pitchFamily="34" charset="0"/>
            </a:rPr>
            <a:t>Пузырно-мочеточниковый </a:t>
          </a:r>
          <a:r>
            <a:rPr lang="ru-RU" sz="2800" b="1" dirty="0" err="1" smtClean="0">
              <a:latin typeface="Arial" pitchFamily="34" charset="0"/>
              <a:cs typeface="Arial" pitchFamily="34" charset="0"/>
            </a:rPr>
            <a:t>рефлюкс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BE985DCD-CB65-4D64-935F-51BF0A673603}" type="parTrans" cxnId="{A174FA84-5AFB-4720-8845-CE016D2152DB}">
      <dgm:prSet/>
      <dgm:spPr/>
      <dgm:t>
        <a:bodyPr/>
        <a:lstStyle/>
        <a:p>
          <a:endParaRPr lang="ru-RU"/>
        </a:p>
      </dgm:t>
    </dgm:pt>
    <dgm:pt modelId="{5183850A-7505-4242-86CD-3C57C0FC83D4}" type="sibTrans" cxnId="{A174FA84-5AFB-4720-8845-CE016D2152DB}">
      <dgm:prSet/>
      <dgm:spPr/>
      <dgm:t>
        <a:bodyPr/>
        <a:lstStyle/>
        <a:p>
          <a:endParaRPr lang="ru-RU"/>
        </a:p>
      </dgm:t>
    </dgm:pt>
    <dgm:pt modelId="{F2F02F16-8A58-4879-AC22-A7C96E879374}">
      <dgm:prSet custT="1"/>
      <dgm:spPr/>
      <dgm:t>
        <a:bodyPr/>
        <a:lstStyle/>
        <a:p>
          <a:pPr algn="l" rtl="0"/>
          <a:r>
            <a:rPr lang="ru-RU" sz="3200" b="1" dirty="0" err="1" smtClean="0">
              <a:latin typeface="Arial" pitchFamily="34" charset="0"/>
              <a:cs typeface="Arial" pitchFamily="34" charset="0"/>
            </a:rPr>
            <a:t>Уролитиаз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B62D703E-7AA8-49FD-AF4F-3F4D7BD5AE63}" type="parTrans" cxnId="{B86A8083-9EFB-47BE-8E4E-235589047B9C}">
      <dgm:prSet/>
      <dgm:spPr/>
      <dgm:t>
        <a:bodyPr/>
        <a:lstStyle/>
        <a:p>
          <a:endParaRPr lang="ru-RU"/>
        </a:p>
      </dgm:t>
    </dgm:pt>
    <dgm:pt modelId="{490D399F-2B5F-4F6E-843C-0BA10C5A80E5}" type="sibTrans" cxnId="{B86A8083-9EFB-47BE-8E4E-235589047B9C}">
      <dgm:prSet/>
      <dgm:spPr/>
      <dgm:t>
        <a:bodyPr/>
        <a:lstStyle/>
        <a:p>
          <a:endParaRPr lang="ru-RU"/>
        </a:p>
      </dgm:t>
    </dgm:pt>
    <dgm:pt modelId="{55063A69-DCDE-4A66-8EDF-5B11766E179F}" type="pres">
      <dgm:prSet presAssocID="{CCC93792-4AEC-41FA-AF2D-53C39E7D6D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F6C8186-7197-4BC3-B600-A4C05A37CFB8}" type="pres">
      <dgm:prSet presAssocID="{CCC93792-4AEC-41FA-AF2D-53C39E7D6DDE}" presName="pyramid" presStyleLbl="node1" presStyleIdx="0" presStyleCnt="1" custLinFactNeighborX="9822"/>
      <dgm:spPr>
        <a:solidFill>
          <a:srgbClr val="7030A0"/>
        </a:solidFill>
      </dgm:spPr>
    </dgm:pt>
    <dgm:pt modelId="{AB57BF6C-0A1E-4AC3-A1C1-9E23BA20C3BE}" type="pres">
      <dgm:prSet presAssocID="{CCC93792-4AEC-41FA-AF2D-53C39E7D6DDE}" presName="theList" presStyleCnt="0"/>
      <dgm:spPr/>
    </dgm:pt>
    <dgm:pt modelId="{ACD4467A-E77B-4CA8-AF48-8B3D9B2295BD}" type="pres">
      <dgm:prSet presAssocID="{F9396C20-1CF6-4239-B606-20E5D09A6FA3}" presName="aNode" presStyleLbl="fgAcc1" presStyleIdx="0" presStyleCnt="8" custScaleX="193403" custScaleY="209439" custLinFactY="-100000" custLinFactNeighborX="-41345" custLinFactNeighborY="-101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E90A8-1820-4F1E-B6E7-B4726F300E7D}" type="pres">
      <dgm:prSet presAssocID="{F9396C20-1CF6-4239-B606-20E5D09A6FA3}" presName="aSpace" presStyleCnt="0"/>
      <dgm:spPr/>
    </dgm:pt>
    <dgm:pt modelId="{593B0503-EA6E-45B2-8597-40AA754DAECB}" type="pres">
      <dgm:prSet presAssocID="{46C6102F-9300-4185-8317-C190E56F6867}" presName="aNode" presStyleLbl="fgAcc1" presStyleIdx="1" presStyleCnt="8" custScaleX="193403" custScaleY="148258" custLinFactY="-88403" custLinFactNeighborX="-151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05F25-9EAD-48D7-B0EE-315DE6192E74}" type="pres">
      <dgm:prSet presAssocID="{46C6102F-9300-4185-8317-C190E56F6867}" presName="aSpace" presStyleCnt="0"/>
      <dgm:spPr/>
    </dgm:pt>
    <dgm:pt modelId="{69619B5C-8DDA-4B1D-B0D5-8BFA0080D56A}" type="pres">
      <dgm:prSet presAssocID="{2F7E0E47-F97D-468C-9393-A7EACFEF50AA}" presName="aNode" presStyleLbl="fgAcc1" presStyleIdx="2" presStyleCnt="8" custScaleX="193403" custLinFactY="-71605" custLinFactNeighborX="-151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1573D-503E-4FD2-99B7-8A5FDEFC904D}" type="pres">
      <dgm:prSet presAssocID="{2F7E0E47-F97D-468C-9393-A7EACFEF50AA}" presName="aSpace" presStyleCnt="0"/>
      <dgm:spPr/>
    </dgm:pt>
    <dgm:pt modelId="{37879E64-B67E-4379-96EB-1560D284DC1B}" type="pres">
      <dgm:prSet presAssocID="{96CF5477-3E21-48BE-AB42-FA53FF0EC9F3}" presName="aNode" presStyleLbl="fgAcc1" presStyleIdx="3" presStyleCnt="8" custScaleX="193403" custScaleY="212149" custLinFactY="-40293" custLinFactNeighborX="-151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BD7DB-1DB7-437E-8C49-F69032ACD69B}" type="pres">
      <dgm:prSet presAssocID="{96CF5477-3E21-48BE-AB42-FA53FF0EC9F3}" presName="aSpace" presStyleCnt="0"/>
      <dgm:spPr/>
    </dgm:pt>
    <dgm:pt modelId="{DB73F410-7828-488C-AFD6-DA17C1122C66}" type="pres">
      <dgm:prSet presAssocID="{F3C0ECF1-2C55-4BBD-9C44-C33A72304B63}" presName="aNode" presStyleLbl="fgAcc1" presStyleIdx="4" presStyleCnt="8" custScaleX="193403" custLinFactY="-6081" custLinFactNeighborX="-151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843D5-AC29-4A13-99FC-8DB4A7A2E1D8}" type="pres">
      <dgm:prSet presAssocID="{F3C0ECF1-2C55-4BBD-9C44-C33A72304B63}" presName="aSpace" presStyleCnt="0"/>
      <dgm:spPr/>
    </dgm:pt>
    <dgm:pt modelId="{D3F67215-7DCA-4C88-83CA-3C5A0444378E}" type="pres">
      <dgm:prSet presAssocID="{4AABC5A6-FD29-476E-9B96-958656561BC7}" presName="aNode" presStyleLbl="fgAcc1" presStyleIdx="5" presStyleCnt="8" custScaleX="193403" custLinFactY="231" custLinFactNeighborX="-151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1722-C50D-49F1-A240-D0305DD2A106}" type="pres">
      <dgm:prSet presAssocID="{4AABC5A6-FD29-476E-9B96-958656561BC7}" presName="aSpace" presStyleCnt="0"/>
      <dgm:spPr/>
    </dgm:pt>
    <dgm:pt modelId="{87EAB226-340E-4106-8E2B-F7488129A84D}" type="pres">
      <dgm:prSet presAssocID="{07F637B2-E4B5-4815-B9F4-336E9A1536E7}" presName="aNode" presStyleLbl="fgAcc1" presStyleIdx="6" presStyleCnt="8" custScaleX="193403" custLinFactY="31543" custLinFactNeighborX="-151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99056-AE6D-4E2A-A64F-FDFEF08DE2E1}" type="pres">
      <dgm:prSet presAssocID="{07F637B2-E4B5-4815-B9F4-336E9A1536E7}" presName="aSpace" presStyleCnt="0"/>
      <dgm:spPr/>
    </dgm:pt>
    <dgm:pt modelId="{02DE32B9-5B27-4114-845F-C12CDE3DBF4B}" type="pres">
      <dgm:prSet presAssocID="{F2F02F16-8A58-4879-AC22-A7C96E879374}" presName="aNode" presStyleLbl="fgAcc1" presStyleIdx="7" presStyleCnt="8" custScaleX="193403" custLinFactY="63519" custLinFactNeighborX="-151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693E4-D128-4D59-9E7D-2B7FF0526276}" type="pres">
      <dgm:prSet presAssocID="{F2F02F16-8A58-4879-AC22-A7C96E879374}" presName="aSpace" presStyleCnt="0"/>
      <dgm:spPr/>
    </dgm:pt>
  </dgm:ptLst>
  <dgm:cxnLst>
    <dgm:cxn modelId="{DC0F3A65-C439-4EFE-B6D1-9C114E4D2C79}" type="presOf" srcId="{96CF5477-3E21-48BE-AB42-FA53FF0EC9F3}" destId="{37879E64-B67E-4379-96EB-1560D284DC1B}" srcOrd="0" destOrd="0" presId="urn:microsoft.com/office/officeart/2005/8/layout/pyramid2"/>
    <dgm:cxn modelId="{32B10DC0-1C27-49AC-826B-07A0FC91C0DA}" srcId="{CCC93792-4AEC-41FA-AF2D-53C39E7D6DDE}" destId="{96CF5477-3E21-48BE-AB42-FA53FF0EC9F3}" srcOrd="3" destOrd="0" parTransId="{7734926C-D6BC-4E32-BBFB-1AD1FE3234CA}" sibTransId="{18BAEDBE-A0AC-44BC-B99B-AE3A77051B07}"/>
    <dgm:cxn modelId="{48300735-4FD5-4ACC-8B17-8932FEF347AD}" type="presOf" srcId="{CCC93792-4AEC-41FA-AF2D-53C39E7D6DDE}" destId="{55063A69-DCDE-4A66-8EDF-5B11766E179F}" srcOrd="0" destOrd="0" presId="urn:microsoft.com/office/officeart/2005/8/layout/pyramid2"/>
    <dgm:cxn modelId="{1776DFF8-65A7-4073-9274-7963541B9C68}" type="presOf" srcId="{4AABC5A6-FD29-476E-9B96-958656561BC7}" destId="{D3F67215-7DCA-4C88-83CA-3C5A0444378E}" srcOrd="0" destOrd="0" presId="urn:microsoft.com/office/officeart/2005/8/layout/pyramid2"/>
    <dgm:cxn modelId="{B1BB34B3-5D78-4701-8D87-3CE745483D22}" type="presOf" srcId="{2F7E0E47-F97D-468C-9393-A7EACFEF50AA}" destId="{69619B5C-8DDA-4B1D-B0D5-8BFA0080D56A}" srcOrd="0" destOrd="0" presId="urn:microsoft.com/office/officeart/2005/8/layout/pyramid2"/>
    <dgm:cxn modelId="{18CD28D6-8E09-42E2-AF41-5F29238FA148}" type="presOf" srcId="{F3C0ECF1-2C55-4BBD-9C44-C33A72304B63}" destId="{DB73F410-7828-488C-AFD6-DA17C1122C66}" srcOrd="0" destOrd="0" presId="urn:microsoft.com/office/officeart/2005/8/layout/pyramid2"/>
    <dgm:cxn modelId="{E96E8614-2B56-4759-8A2D-FDF901B9B47B}" type="presOf" srcId="{07F637B2-E4B5-4815-B9F4-336E9A1536E7}" destId="{87EAB226-340E-4106-8E2B-F7488129A84D}" srcOrd="0" destOrd="0" presId="urn:microsoft.com/office/officeart/2005/8/layout/pyramid2"/>
    <dgm:cxn modelId="{13264A62-0168-40BC-8C7E-B04B656FAF87}" srcId="{CCC93792-4AEC-41FA-AF2D-53C39E7D6DDE}" destId="{F3C0ECF1-2C55-4BBD-9C44-C33A72304B63}" srcOrd="4" destOrd="0" parTransId="{898AA1F9-4CDC-4A58-8EA8-1CB58DF61447}" sibTransId="{A834A955-CF2B-4FE5-86E5-340303493F7C}"/>
    <dgm:cxn modelId="{B6930575-6CA7-4D49-B106-F04D8CA93DB2}" srcId="{CCC93792-4AEC-41FA-AF2D-53C39E7D6DDE}" destId="{2F7E0E47-F97D-468C-9393-A7EACFEF50AA}" srcOrd="2" destOrd="0" parTransId="{8501C669-91DF-41A5-8A04-DB44D1B29B49}" sibTransId="{BB59A940-34B4-4DFE-B5EC-C21F469E72F2}"/>
    <dgm:cxn modelId="{33F0D6AE-EB57-4949-802A-A4047D556CAB}" type="presOf" srcId="{F9396C20-1CF6-4239-B606-20E5D09A6FA3}" destId="{ACD4467A-E77B-4CA8-AF48-8B3D9B2295BD}" srcOrd="0" destOrd="0" presId="urn:microsoft.com/office/officeart/2005/8/layout/pyramid2"/>
    <dgm:cxn modelId="{578E9341-836B-4127-B53E-2DAEF9253B73}" srcId="{CCC93792-4AEC-41FA-AF2D-53C39E7D6DDE}" destId="{4AABC5A6-FD29-476E-9B96-958656561BC7}" srcOrd="5" destOrd="0" parTransId="{E429CF90-CBD3-4D2E-8C66-2267A80C368D}" sibTransId="{627E5309-0594-4038-8805-45789CB787DE}"/>
    <dgm:cxn modelId="{B86A8083-9EFB-47BE-8E4E-235589047B9C}" srcId="{CCC93792-4AEC-41FA-AF2D-53C39E7D6DDE}" destId="{F2F02F16-8A58-4879-AC22-A7C96E879374}" srcOrd="7" destOrd="0" parTransId="{B62D703E-7AA8-49FD-AF4F-3F4D7BD5AE63}" sibTransId="{490D399F-2B5F-4F6E-843C-0BA10C5A80E5}"/>
    <dgm:cxn modelId="{0F19889A-34C1-4A0C-A0C7-41428080980C}" type="presOf" srcId="{F2F02F16-8A58-4879-AC22-A7C96E879374}" destId="{02DE32B9-5B27-4114-845F-C12CDE3DBF4B}" srcOrd="0" destOrd="0" presId="urn:microsoft.com/office/officeart/2005/8/layout/pyramid2"/>
    <dgm:cxn modelId="{1297A90A-FDEB-4E65-9D3A-7679663CA74A}" srcId="{CCC93792-4AEC-41FA-AF2D-53C39E7D6DDE}" destId="{46C6102F-9300-4185-8317-C190E56F6867}" srcOrd="1" destOrd="0" parTransId="{86544FE3-58F3-4C61-8972-670BF5BA9102}" sibTransId="{1B45E82F-627C-49C0-A589-F34D97C40538}"/>
    <dgm:cxn modelId="{57455765-4CC6-4531-BE50-94FAE495CE24}" type="presOf" srcId="{46C6102F-9300-4185-8317-C190E56F6867}" destId="{593B0503-EA6E-45B2-8597-40AA754DAECB}" srcOrd="0" destOrd="0" presId="urn:microsoft.com/office/officeart/2005/8/layout/pyramid2"/>
    <dgm:cxn modelId="{09D81C9B-E1AD-45AC-B99A-4BD4AFBEA8BD}" srcId="{CCC93792-4AEC-41FA-AF2D-53C39E7D6DDE}" destId="{F9396C20-1CF6-4239-B606-20E5D09A6FA3}" srcOrd="0" destOrd="0" parTransId="{6FF95D74-DE47-44A2-B310-4CBF0B1D17DC}" sibTransId="{8236DE6C-0139-4007-B92D-E8E68AEABFB5}"/>
    <dgm:cxn modelId="{A174FA84-5AFB-4720-8845-CE016D2152DB}" srcId="{CCC93792-4AEC-41FA-AF2D-53C39E7D6DDE}" destId="{07F637B2-E4B5-4815-B9F4-336E9A1536E7}" srcOrd="6" destOrd="0" parTransId="{BE985DCD-CB65-4D64-935F-51BF0A673603}" sibTransId="{5183850A-7505-4242-86CD-3C57C0FC83D4}"/>
    <dgm:cxn modelId="{32E4DBE5-6669-4614-9DAF-98261CCEABEF}" type="presParOf" srcId="{55063A69-DCDE-4A66-8EDF-5B11766E179F}" destId="{2F6C8186-7197-4BC3-B600-A4C05A37CFB8}" srcOrd="0" destOrd="0" presId="urn:microsoft.com/office/officeart/2005/8/layout/pyramid2"/>
    <dgm:cxn modelId="{F2BEF646-F3EF-4734-B01B-7B278F1DD614}" type="presParOf" srcId="{55063A69-DCDE-4A66-8EDF-5B11766E179F}" destId="{AB57BF6C-0A1E-4AC3-A1C1-9E23BA20C3BE}" srcOrd="1" destOrd="0" presId="urn:microsoft.com/office/officeart/2005/8/layout/pyramid2"/>
    <dgm:cxn modelId="{99AC0EAF-5B0D-4588-938F-14E9D93E8ED9}" type="presParOf" srcId="{AB57BF6C-0A1E-4AC3-A1C1-9E23BA20C3BE}" destId="{ACD4467A-E77B-4CA8-AF48-8B3D9B2295BD}" srcOrd="0" destOrd="0" presId="urn:microsoft.com/office/officeart/2005/8/layout/pyramid2"/>
    <dgm:cxn modelId="{EDE6BB1C-B564-4A47-A316-CD76068C2E07}" type="presParOf" srcId="{AB57BF6C-0A1E-4AC3-A1C1-9E23BA20C3BE}" destId="{EBDE90A8-1820-4F1E-B6E7-B4726F300E7D}" srcOrd="1" destOrd="0" presId="urn:microsoft.com/office/officeart/2005/8/layout/pyramid2"/>
    <dgm:cxn modelId="{F7820977-BC71-4908-BA9E-6B65A40DCC4A}" type="presParOf" srcId="{AB57BF6C-0A1E-4AC3-A1C1-9E23BA20C3BE}" destId="{593B0503-EA6E-45B2-8597-40AA754DAECB}" srcOrd="2" destOrd="0" presId="urn:microsoft.com/office/officeart/2005/8/layout/pyramid2"/>
    <dgm:cxn modelId="{74CA3B4F-DFC3-46A7-A319-CCA0DF9155AA}" type="presParOf" srcId="{AB57BF6C-0A1E-4AC3-A1C1-9E23BA20C3BE}" destId="{43D05F25-9EAD-48D7-B0EE-315DE6192E74}" srcOrd="3" destOrd="0" presId="urn:microsoft.com/office/officeart/2005/8/layout/pyramid2"/>
    <dgm:cxn modelId="{4CD3083B-CFC9-4D15-AEF1-199EC1C04D34}" type="presParOf" srcId="{AB57BF6C-0A1E-4AC3-A1C1-9E23BA20C3BE}" destId="{69619B5C-8DDA-4B1D-B0D5-8BFA0080D56A}" srcOrd="4" destOrd="0" presId="urn:microsoft.com/office/officeart/2005/8/layout/pyramid2"/>
    <dgm:cxn modelId="{9ECE43CC-9816-4EF4-B671-F724BE8F5ABC}" type="presParOf" srcId="{AB57BF6C-0A1E-4AC3-A1C1-9E23BA20C3BE}" destId="{3981573D-503E-4FD2-99B7-8A5FDEFC904D}" srcOrd="5" destOrd="0" presId="urn:microsoft.com/office/officeart/2005/8/layout/pyramid2"/>
    <dgm:cxn modelId="{CD9923A6-662D-4C5F-B372-F80798E99BAD}" type="presParOf" srcId="{AB57BF6C-0A1E-4AC3-A1C1-9E23BA20C3BE}" destId="{37879E64-B67E-4379-96EB-1560D284DC1B}" srcOrd="6" destOrd="0" presId="urn:microsoft.com/office/officeart/2005/8/layout/pyramid2"/>
    <dgm:cxn modelId="{38EFE2BD-4C4A-4296-9149-EACD5DFAA243}" type="presParOf" srcId="{AB57BF6C-0A1E-4AC3-A1C1-9E23BA20C3BE}" destId="{E21BD7DB-1DB7-437E-8C49-F69032ACD69B}" srcOrd="7" destOrd="0" presId="urn:microsoft.com/office/officeart/2005/8/layout/pyramid2"/>
    <dgm:cxn modelId="{5C782D04-0A68-481E-933A-4446CCF45A4D}" type="presParOf" srcId="{AB57BF6C-0A1E-4AC3-A1C1-9E23BA20C3BE}" destId="{DB73F410-7828-488C-AFD6-DA17C1122C66}" srcOrd="8" destOrd="0" presId="urn:microsoft.com/office/officeart/2005/8/layout/pyramid2"/>
    <dgm:cxn modelId="{A60FB481-E50B-4D3B-BC48-15FA92E32EE9}" type="presParOf" srcId="{AB57BF6C-0A1E-4AC3-A1C1-9E23BA20C3BE}" destId="{B43843D5-AC29-4A13-99FC-8DB4A7A2E1D8}" srcOrd="9" destOrd="0" presId="urn:microsoft.com/office/officeart/2005/8/layout/pyramid2"/>
    <dgm:cxn modelId="{792BD623-D223-4CEA-8EFF-FC0F877F2D8B}" type="presParOf" srcId="{AB57BF6C-0A1E-4AC3-A1C1-9E23BA20C3BE}" destId="{D3F67215-7DCA-4C88-83CA-3C5A0444378E}" srcOrd="10" destOrd="0" presId="urn:microsoft.com/office/officeart/2005/8/layout/pyramid2"/>
    <dgm:cxn modelId="{F62C712A-0C3A-4CBA-8DFD-E38D84840741}" type="presParOf" srcId="{AB57BF6C-0A1E-4AC3-A1C1-9E23BA20C3BE}" destId="{D8551722-C50D-49F1-A240-D0305DD2A106}" srcOrd="11" destOrd="0" presId="urn:microsoft.com/office/officeart/2005/8/layout/pyramid2"/>
    <dgm:cxn modelId="{56FA3795-4ACF-40E3-855D-C61F600F3059}" type="presParOf" srcId="{AB57BF6C-0A1E-4AC3-A1C1-9E23BA20C3BE}" destId="{87EAB226-340E-4106-8E2B-F7488129A84D}" srcOrd="12" destOrd="0" presId="urn:microsoft.com/office/officeart/2005/8/layout/pyramid2"/>
    <dgm:cxn modelId="{8622A8C8-CDB7-4EEE-98C0-570BFFF26BC1}" type="presParOf" srcId="{AB57BF6C-0A1E-4AC3-A1C1-9E23BA20C3BE}" destId="{BED99056-AE6D-4E2A-A64F-FDFEF08DE2E1}" srcOrd="13" destOrd="0" presId="urn:microsoft.com/office/officeart/2005/8/layout/pyramid2"/>
    <dgm:cxn modelId="{4DBAC4F0-91F4-4EBF-BDC8-02870C5E101F}" type="presParOf" srcId="{AB57BF6C-0A1E-4AC3-A1C1-9E23BA20C3BE}" destId="{02DE32B9-5B27-4114-845F-C12CDE3DBF4B}" srcOrd="14" destOrd="0" presId="urn:microsoft.com/office/officeart/2005/8/layout/pyramid2"/>
    <dgm:cxn modelId="{B797A161-5ECA-4A79-A4B0-8B8C821A8B92}" type="presParOf" srcId="{AB57BF6C-0A1E-4AC3-A1C1-9E23BA20C3BE}" destId="{5A7693E4-D128-4D59-9E7D-2B7FF0526276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A0536-FBC9-4274-9CC7-3A6F6F2BB2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A86180-0433-4363-B737-0E617136E8E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Бактериальные факторы, способствующие развитию инфекции:</a:t>
          </a:r>
          <a:endParaRPr lang="ru-RU" sz="28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902F3521-9CB9-4E5A-9795-2934B1E3D4EA}" type="parTrans" cxnId="{EA7D82C1-9AF8-4244-9152-B5DDD4C5DD24}">
      <dgm:prSet/>
      <dgm:spPr/>
      <dgm:t>
        <a:bodyPr/>
        <a:lstStyle/>
        <a:p>
          <a:endParaRPr lang="ru-RU"/>
        </a:p>
      </dgm:t>
    </dgm:pt>
    <dgm:pt modelId="{AB5A4A02-84CA-481B-A9B1-57CEFB2D3C00}" type="sibTrans" cxnId="{EA7D82C1-9AF8-4244-9152-B5DDD4C5DD24}">
      <dgm:prSet/>
      <dgm:spPr/>
      <dgm:t>
        <a:bodyPr/>
        <a:lstStyle/>
        <a:p>
          <a:endParaRPr lang="ru-RU"/>
        </a:p>
      </dgm:t>
    </dgm:pt>
    <dgm:pt modelId="{A199CB41-A78C-4388-A1B4-60C11D4B4462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ru-RU" sz="2400" b="1" dirty="0" smtClean="0">
              <a:latin typeface="Arial" pitchFamily="34" charset="0"/>
              <a:cs typeface="Arial" pitchFamily="34" charset="0"/>
            </a:rPr>
            <a:t>О – антиген,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липополисахарид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, обитающий в стенке бактериальной клетки. Обуславливает системные реакции – лихорадка, рвота и пр.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179DFA25-5864-4DB2-99DE-A498DB3B1596}" type="parTrans" cxnId="{67DBD9DD-CD0E-4332-8494-42440AB998C6}">
      <dgm:prSet/>
      <dgm:spPr/>
      <dgm:t>
        <a:bodyPr/>
        <a:lstStyle/>
        <a:p>
          <a:endParaRPr lang="ru-RU"/>
        </a:p>
      </dgm:t>
    </dgm:pt>
    <dgm:pt modelId="{CBA3FD01-F3EB-4DAD-92D4-C1B69CB04259}" type="sibTrans" cxnId="{67DBD9DD-CD0E-4332-8494-42440AB998C6}">
      <dgm:prSet/>
      <dgm:spPr/>
      <dgm:t>
        <a:bodyPr/>
        <a:lstStyle/>
        <a:p>
          <a:endParaRPr lang="ru-RU"/>
        </a:p>
      </dgm:t>
    </dgm:pt>
    <dgm:pt modelId="{3F2D12A1-782A-4F2D-A385-85A978B0B5F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К </a:t>
          </a:r>
          <a:r>
            <a:rPr lang="ru-RU" sz="1400" b="1" dirty="0" smtClean="0"/>
            <a:t> -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антигены, находящиеся в капсулах грамотрицательных бактерий, также относятся к полисахаридам и являются важным фактором вирулентности. Они препятствуют фагоцитозу, затрудняя индукцию специфического иммунного ответа и облегчая тем самым проникновение бактерий.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294C0304-F3EB-4062-9C1E-7710C9A9C607}" type="parTrans" cxnId="{128FB453-45E7-4ACB-87DF-95E5FC12C220}">
      <dgm:prSet/>
      <dgm:spPr/>
      <dgm:t>
        <a:bodyPr/>
        <a:lstStyle/>
        <a:p>
          <a:endParaRPr lang="ru-RU"/>
        </a:p>
      </dgm:t>
    </dgm:pt>
    <dgm:pt modelId="{E95FE448-9ADB-438A-B05E-F0B6ACEB416D}" type="sibTrans" cxnId="{128FB453-45E7-4ACB-87DF-95E5FC12C220}">
      <dgm:prSet/>
      <dgm:spPr/>
      <dgm:t>
        <a:bodyPr/>
        <a:lstStyle/>
        <a:p>
          <a:endParaRPr lang="ru-RU"/>
        </a:p>
      </dgm:t>
    </dgm:pt>
    <dgm:pt modelId="{2DAFF726-7A21-4694-9CD5-EE660BDC17A0}" type="pres">
      <dgm:prSet presAssocID="{C31A0536-FBC9-4274-9CC7-3A6F6F2BB2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1F191-9F83-4311-A8B1-3061E41C85FD}" type="pres">
      <dgm:prSet presAssocID="{E4A86180-0433-4363-B737-0E617136E8EB}" presName="composite" presStyleCnt="0"/>
      <dgm:spPr/>
    </dgm:pt>
    <dgm:pt modelId="{874DF06F-D2A3-46D0-B261-F5A58DB22227}" type="pres">
      <dgm:prSet presAssocID="{E4A86180-0433-4363-B737-0E617136E8EB}" presName="imgShp" presStyleLbl="fgImgPlace1" presStyleIdx="0" presStyleCnt="3" custLinFactNeighborX="-74423" custLinFactNeighborY="-166"/>
      <dgm:spPr/>
    </dgm:pt>
    <dgm:pt modelId="{1B7D8E94-3C70-4DD4-96AC-CE396F75BA13}" type="pres">
      <dgm:prSet presAssocID="{E4A86180-0433-4363-B737-0E617136E8EB}" presName="txShp" presStyleLbl="node1" presStyleIdx="0" presStyleCnt="3" custScaleX="150376" custScaleY="96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A31B2-6D4E-4544-BD9B-E459DA9ED625}" type="pres">
      <dgm:prSet presAssocID="{AB5A4A02-84CA-481B-A9B1-57CEFB2D3C00}" presName="spacing" presStyleCnt="0"/>
      <dgm:spPr/>
    </dgm:pt>
    <dgm:pt modelId="{53D16F10-A349-4716-AE66-D31526FC8073}" type="pres">
      <dgm:prSet presAssocID="{A199CB41-A78C-4388-A1B4-60C11D4B4462}" presName="composite" presStyleCnt="0"/>
      <dgm:spPr/>
    </dgm:pt>
    <dgm:pt modelId="{DA1150CD-ED6D-49A4-8B2B-53822B731A72}" type="pres">
      <dgm:prSet presAssocID="{A199CB41-A78C-4388-A1B4-60C11D4B4462}" presName="imgShp" presStyleLbl="fgImgPlace1" presStyleIdx="1" presStyleCnt="3" custLinFactNeighborX="-93618" custLinFactNeighborY="132"/>
      <dgm:spPr/>
    </dgm:pt>
    <dgm:pt modelId="{22A6E4D1-26BC-42A9-8633-7938AD9363E0}" type="pres">
      <dgm:prSet presAssocID="{A199CB41-A78C-4388-A1B4-60C11D4B4462}" presName="txShp" presStyleLbl="node1" presStyleIdx="1" presStyleCnt="3" custScaleX="150376" custScaleY="93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F86E5-EB7B-479D-B3BA-3AD7857EDED3}" type="pres">
      <dgm:prSet presAssocID="{CBA3FD01-F3EB-4DAD-92D4-C1B69CB04259}" presName="spacing" presStyleCnt="0"/>
      <dgm:spPr/>
    </dgm:pt>
    <dgm:pt modelId="{92021501-863B-4096-A3CD-6A175F0F4503}" type="pres">
      <dgm:prSet presAssocID="{3F2D12A1-782A-4F2D-A385-85A978B0B5F3}" presName="composite" presStyleCnt="0"/>
      <dgm:spPr/>
    </dgm:pt>
    <dgm:pt modelId="{76AC73F2-2295-47F8-AB86-1317F64C4432}" type="pres">
      <dgm:prSet presAssocID="{3F2D12A1-782A-4F2D-A385-85A978B0B5F3}" presName="imgShp" presStyleLbl="fgImgPlace1" presStyleIdx="2" presStyleCnt="3" custLinFactNeighborX="-99936" custLinFactNeighborY="-561"/>
      <dgm:spPr/>
    </dgm:pt>
    <dgm:pt modelId="{81702F71-B0E1-4CE1-992F-9A7940B9C5C0}" type="pres">
      <dgm:prSet presAssocID="{3F2D12A1-782A-4F2D-A385-85A978B0B5F3}" presName="txShp" presStyleLbl="node1" presStyleIdx="2" presStyleCnt="3" custScaleX="150376" custScaleY="250285" custLinFactY="4854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86969-554C-4530-A305-D0365D22013B}" type="presOf" srcId="{3F2D12A1-782A-4F2D-A385-85A978B0B5F3}" destId="{81702F71-B0E1-4CE1-992F-9A7940B9C5C0}" srcOrd="0" destOrd="0" presId="urn:microsoft.com/office/officeart/2005/8/layout/vList3"/>
    <dgm:cxn modelId="{7BD99BF2-E9B9-4516-B57C-9A02F1A45060}" type="presOf" srcId="{A199CB41-A78C-4388-A1B4-60C11D4B4462}" destId="{22A6E4D1-26BC-42A9-8633-7938AD9363E0}" srcOrd="0" destOrd="0" presId="urn:microsoft.com/office/officeart/2005/8/layout/vList3"/>
    <dgm:cxn modelId="{128FB453-45E7-4ACB-87DF-95E5FC12C220}" srcId="{C31A0536-FBC9-4274-9CC7-3A6F6F2BB210}" destId="{3F2D12A1-782A-4F2D-A385-85A978B0B5F3}" srcOrd="2" destOrd="0" parTransId="{294C0304-F3EB-4062-9C1E-7710C9A9C607}" sibTransId="{E95FE448-9ADB-438A-B05E-F0B6ACEB416D}"/>
    <dgm:cxn modelId="{EEDACAED-AD0F-4859-A2BF-E96D11FA4AF1}" type="presOf" srcId="{E4A86180-0433-4363-B737-0E617136E8EB}" destId="{1B7D8E94-3C70-4DD4-96AC-CE396F75BA13}" srcOrd="0" destOrd="0" presId="urn:microsoft.com/office/officeart/2005/8/layout/vList3"/>
    <dgm:cxn modelId="{67DBD9DD-CD0E-4332-8494-42440AB998C6}" srcId="{C31A0536-FBC9-4274-9CC7-3A6F6F2BB210}" destId="{A199CB41-A78C-4388-A1B4-60C11D4B4462}" srcOrd="1" destOrd="0" parTransId="{179DFA25-5864-4DB2-99DE-A498DB3B1596}" sibTransId="{CBA3FD01-F3EB-4DAD-92D4-C1B69CB04259}"/>
    <dgm:cxn modelId="{578D3074-67D8-4C0F-B962-F95773E7FF54}" type="presOf" srcId="{C31A0536-FBC9-4274-9CC7-3A6F6F2BB210}" destId="{2DAFF726-7A21-4694-9CD5-EE660BDC17A0}" srcOrd="0" destOrd="0" presId="urn:microsoft.com/office/officeart/2005/8/layout/vList3"/>
    <dgm:cxn modelId="{EA7D82C1-9AF8-4244-9152-B5DDD4C5DD24}" srcId="{C31A0536-FBC9-4274-9CC7-3A6F6F2BB210}" destId="{E4A86180-0433-4363-B737-0E617136E8EB}" srcOrd="0" destOrd="0" parTransId="{902F3521-9CB9-4E5A-9795-2934B1E3D4EA}" sibTransId="{AB5A4A02-84CA-481B-A9B1-57CEFB2D3C00}"/>
    <dgm:cxn modelId="{7FA77268-FF2C-4117-9B7E-268516D1E63C}" type="presParOf" srcId="{2DAFF726-7A21-4694-9CD5-EE660BDC17A0}" destId="{6971F191-9F83-4311-A8B1-3061E41C85FD}" srcOrd="0" destOrd="0" presId="urn:microsoft.com/office/officeart/2005/8/layout/vList3"/>
    <dgm:cxn modelId="{46A02FC3-B976-4931-90EE-1A9FC36A45DC}" type="presParOf" srcId="{6971F191-9F83-4311-A8B1-3061E41C85FD}" destId="{874DF06F-D2A3-46D0-B261-F5A58DB22227}" srcOrd="0" destOrd="0" presId="urn:microsoft.com/office/officeart/2005/8/layout/vList3"/>
    <dgm:cxn modelId="{E3C187AF-0653-46C7-9A8C-094D16B5CB77}" type="presParOf" srcId="{6971F191-9F83-4311-A8B1-3061E41C85FD}" destId="{1B7D8E94-3C70-4DD4-96AC-CE396F75BA13}" srcOrd="1" destOrd="0" presId="urn:microsoft.com/office/officeart/2005/8/layout/vList3"/>
    <dgm:cxn modelId="{EA53B77B-3621-4E60-89F9-2A47D4E63204}" type="presParOf" srcId="{2DAFF726-7A21-4694-9CD5-EE660BDC17A0}" destId="{5EDA31B2-6D4E-4544-BD9B-E459DA9ED625}" srcOrd="1" destOrd="0" presId="urn:microsoft.com/office/officeart/2005/8/layout/vList3"/>
    <dgm:cxn modelId="{57594A36-CC1B-4C6A-AC29-D307008961E7}" type="presParOf" srcId="{2DAFF726-7A21-4694-9CD5-EE660BDC17A0}" destId="{53D16F10-A349-4716-AE66-D31526FC8073}" srcOrd="2" destOrd="0" presId="urn:microsoft.com/office/officeart/2005/8/layout/vList3"/>
    <dgm:cxn modelId="{278C7163-C459-4D53-AFA5-412552E5C288}" type="presParOf" srcId="{53D16F10-A349-4716-AE66-D31526FC8073}" destId="{DA1150CD-ED6D-49A4-8B2B-53822B731A72}" srcOrd="0" destOrd="0" presId="urn:microsoft.com/office/officeart/2005/8/layout/vList3"/>
    <dgm:cxn modelId="{9FE1ABB4-2FD8-4626-A51A-2412B080E177}" type="presParOf" srcId="{53D16F10-A349-4716-AE66-D31526FC8073}" destId="{22A6E4D1-26BC-42A9-8633-7938AD9363E0}" srcOrd="1" destOrd="0" presId="urn:microsoft.com/office/officeart/2005/8/layout/vList3"/>
    <dgm:cxn modelId="{B917186D-D15B-40FD-9482-16D049D6733C}" type="presParOf" srcId="{2DAFF726-7A21-4694-9CD5-EE660BDC17A0}" destId="{D0EF86E5-EB7B-479D-B3BA-3AD7857EDED3}" srcOrd="3" destOrd="0" presId="urn:microsoft.com/office/officeart/2005/8/layout/vList3"/>
    <dgm:cxn modelId="{41E63A21-57AA-4463-B824-43C8DE066AB6}" type="presParOf" srcId="{2DAFF726-7A21-4694-9CD5-EE660BDC17A0}" destId="{92021501-863B-4096-A3CD-6A175F0F4503}" srcOrd="4" destOrd="0" presId="urn:microsoft.com/office/officeart/2005/8/layout/vList3"/>
    <dgm:cxn modelId="{DF3ECE45-6D26-4D31-A4FC-84065F338645}" type="presParOf" srcId="{92021501-863B-4096-A3CD-6A175F0F4503}" destId="{76AC73F2-2295-47F8-AB86-1317F64C4432}" srcOrd="0" destOrd="0" presId="urn:microsoft.com/office/officeart/2005/8/layout/vList3"/>
    <dgm:cxn modelId="{1597FE30-D61B-45A2-BDBD-CF1C7340ABE6}" type="presParOf" srcId="{92021501-863B-4096-A3CD-6A175F0F4503}" destId="{81702F71-B0E1-4CE1-992F-9A7940B9C5C0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1A0536-FBC9-4274-9CC7-3A6F6F2BB2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A86180-0433-4363-B737-0E617136E8E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Бактериальные факторы, способствующие развитию инфекции:</a:t>
          </a:r>
          <a:endParaRPr lang="ru-RU" sz="28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902F3521-9CB9-4E5A-9795-2934B1E3D4EA}" type="parTrans" cxnId="{EA7D82C1-9AF8-4244-9152-B5DDD4C5DD24}">
      <dgm:prSet/>
      <dgm:spPr/>
      <dgm:t>
        <a:bodyPr/>
        <a:lstStyle/>
        <a:p>
          <a:endParaRPr lang="ru-RU"/>
        </a:p>
      </dgm:t>
    </dgm:pt>
    <dgm:pt modelId="{AB5A4A02-84CA-481B-A9B1-57CEFB2D3C00}" type="sibTrans" cxnId="{EA7D82C1-9AF8-4244-9152-B5DDD4C5DD24}">
      <dgm:prSet/>
      <dgm:spPr/>
      <dgm:t>
        <a:bodyPr/>
        <a:lstStyle/>
        <a:p>
          <a:endParaRPr lang="ru-RU"/>
        </a:p>
      </dgm:t>
    </dgm:pt>
    <dgm:pt modelId="{A199CB41-A78C-4388-A1B4-60C11D4B4462}">
      <dgm:prSet custT="1"/>
      <dgm:spPr>
        <a:solidFill>
          <a:srgbClr val="002060"/>
        </a:solidFill>
      </dgm:spPr>
      <dgm:t>
        <a:bodyPr/>
        <a:lstStyle/>
        <a:p>
          <a:pPr algn="just" rtl="0"/>
          <a:r>
            <a:rPr lang="en-US" sz="2400" b="1" dirty="0" smtClean="0">
              <a:latin typeface="Arial" pitchFamily="34" charset="0"/>
              <a:cs typeface="Arial" pitchFamily="34" charset="0"/>
            </a:rPr>
            <a:t>	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Уреаза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– способствует разложению мочевины до аммония, тем самым ощелачивая мочу и облегчая образование конкрементов, в которые обычно внедряются бактерии, что чрезвычайно затрудняет борьбу с инфекцией.</a:t>
          </a:r>
        </a:p>
        <a:p>
          <a:pPr algn="ctr" rtl="0"/>
          <a:r>
            <a:rPr lang="ru-RU" sz="2400" b="1" dirty="0" err="1" smtClean="0">
              <a:latin typeface="Arial" pitchFamily="34" charset="0"/>
              <a:cs typeface="Arial" pitchFamily="34" charset="0"/>
            </a:rPr>
            <a:t>Уреаза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особенно характерна для </a:t>
          </a:r>
          <a:r>
            <a:rPr lang="en-US" sz="24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Proteus</a:t>
          </a:r>
          <a:endParaRPr lang="ru-RU" sz="2400" b="1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179DFA25-5864-4DB2-99DE-A498DB3B1596}" type="parTrans" cxnId="{67DBD9DD-CD0E-4332-8494-42440AB998C6}">
      <dgm:prSet/>
      <dgm:spPr/>
      <dgm:t>
        <a:bodyPr/>
        <a:lstStyle/>
        <a:p>
          <a:endParaRPr lang="ru-RU"/>
        </a:p>
      </dgm:t>
    </dgm:pt>
    <dgm:pt modelId="{CBA3FD01-F3EB-4DAD-92D4-C1B69CB04259}" type="sibTrans" cxnId="{67DBD9DD-CD0E-4332-8494-42440AB998C6}">
      <dgm:prSet/>
      <dgm:spPr/>
      <dgm:t>
        <a:bodyPr/>
        <a:lstStyle/>
        <a:p>
          <a:endParaRPr lang="ru-RU"/>
        </a:p>
      </dgm:t>
    </dgm:pt>
    <dgm:pt modelId="{2DAFF726-7A21-4694-9CD5-EE660BDC17A0}" type="pres">
      <dgm:prSet presAssocID="{C31A0536-FBC9-4274-9CC7-3A6F6F2BB2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1F191-9F83-4311-A8B1-3061E41C85FD}" type="pres">
      <dgm:prSet presAssocID="{E4A86180-0433-4363-B737-0E617136E8EB}" presName="composite" presStyleCnt="0"/>
      <dgm:spPr/>
    </dgm:pt>
    <dgm:pt modelId="{874DF06F-D2A3-46D0-B261-F5A58DB22227}" type="pres">
      <dgm:prSet presAssocID="{E4A86180-0433-4363-B737-0E617136E8EB}" presName="imgShp" presStyleLbl="fgImgPlace1" presStyleIdx="0" presStyleCnt="2" custScaleX="79266" custScaleY="79267" custLinFactNeighborX="-74423" custLinFactNeighborY="-166"/>
      <dgm:spPr/>
    </dgm:pt>
    <dgm:pt modelId="{1B7D8E94-3C70-4DD4-96AC-CE396F75BA13}" type="pres">
      <dgm:prSet presAssocID="{E4A86180-0433-4363-B737-0E617136E8EB}" presName="txShp" presStyleLbl="node1" presStyleIdx="0" presStyleCnt="2" custScaleX="150376" custScaleY="96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A31B2-6D4E-4544-BD9B-E459DA9ED625}" type="pres">
      <dgm:prSet presAssocID="{AB5A4A02-84CA-481B-A9B1-57CEFB2D3C00}" presName="spacing" presStyleCnt="0"/>
      <dgm:spPr/>
    </dgm:pt>
    <dgm:pt modelId="{53D16F10-A349-4716-AE66-D31526FC8073}" type="pres">
      <dgm:prSet presAssocID="{A199CB41-A78C-4388-A1B4-60C11D4B4462}" presName="composite" presStyleCnt="0"/>
      <dgm:spPr/>
    </dgm:pt>
    <dgm:pt modelId="{DA1150CD-ED6D-49A4-8B2B-53822B731A72}" type="pres">
      <dgm:prSet presAssocID="{A199CB41-A78C-4388-A1B4-60C11D4B4462}" presName="imgShp" presStyleLbl="fgImgPlace1" presStyleIdx="1" presStyleCnt="2" custScaleX="58324" custScaleY="58553" custLinFactNeighborX="-93618" custLinFactNeighborY="132"/>
      <dgm:spPr/>
    </dgm:pt>
    <dgm:pt modelId="{22A6E4D1-26BC-42A9-8633-7938AD9363E0}" type="pres">
      <dgm:prSet presAssocID="{A199CB41-A78C-4388-A1B4-60C11D4B4462}" presName="txShp" presStyleLbl="node1" presStyleIdx="1" presStyleCnt="2" custScaleX="150376" custScaleY="12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3D31E-C3F3-4F24-BFD5-1216FE26B0A6}" type="presOf" srcId="{E4A86180-0433-4363-B737-0E617136E8EB}" destId="{1B7D8E94-3C70-4DD4-96AC-CE396F75BA13}" srcOrd="0" destOrd="0" presId="urn:microsoft.com/office/officeart/2005/8/layout/vList3"/>
    <dgm:cxn modelId="{B95BFE24-6525-4AAD-98B7-85B53358B169}" type="presOf" srcId="{A199CB41-A78C-4388-A1B4-60C11D4B4462}" destId="{22A6E4D1-26BC-42A9-8633-7938AD9363E0}" srcOrd="0" destOrd="0" presId="urn:microsoft.com/office/officeart/2005/8/layout/vList3"/>
    <dgm:cxn modelId="{46B43C8C-C4A2-4553-8BCE-98DB26CF0CD5}" type="presOf" srcId="{C31A0536-FBC9-4274-9CC7-3A6F6F2BB210}" destId="{2DAFF726-7A21-4694-9CD5-EE660BDC17A0}" srcOrd="0" destOrd="0" presId="urn:microsoft.com/office/officeart/2005/8/layout/vList3"/>
    <dgm:cxn modelId="{67DBD9DD-CD0E-4332-8494-42440AB998C6}" srcId="{C31A0536-FBC9-4274-9CC7-3A6F6F2BB210}" destId="{A199CB41-A78C-4388-A1B4-60C11D4B4462}" srcOrd="1" destOrd="0" parTransId="{179DFA25-5864-4DB2-99DE-A498DB3B1596}" sibTransId="{CBA3FD01-F3EB-4DAD-92D4-C1B69CB04259}"/>
    <dgm:cxn modelId="{EA7D82C1-9AF8-4244-9152-B5DDD4C5DD24}" srcId="{C31A0536-FBC9-4274-9CC7-3A6F6F2BB210}" destId="{E4A86180-0433-4363-B737-0E617136E8EB}" srcOrd="0" destOrd="0" parTransId="{902F3521-9CB9-4E5A-9795-2934B1E3D4EA}" sibTransId="{AB5A4A02-84CA-481B-A9B1-57CEFB2D3C00}"/>
    <dgm:cxn modelId="{6F0DAE46-B494-421C-BBF8-E65F15FC38A1}" type="presParOf" srcId="{2DAFF726-7A21-4694-9CD5-EE660BDC17A0}" destId="{6971F191-9F83-4311-A8B1-3061E41C85FD}" srcOrd="0" destOrd="0" presId="urn:microsoft.com/office/officeart/2005/8/layout/vList3"/>
    <dgm:cxn modelId="{7D13C797-60B5-4337-A680-82855F002F86}" type="presParOf" srcId="{6971F191-9F83-4311-A8B1-3061E41C85FD}" destId="{874DF06F-D2A3-46D0-B261-F5A58DB22227}" srcOrd="0" destOrd="0" presId="urn:microsoft.com/office/officeart/2005/8/layout/vList3"/>
    <dgm:cxn modelId="{4BB140CE-5E4C-4415-8A5C-B824FE0C2052}" type="presParOf" srcId="{6971F191-9F83-4311-A8B1-3061E41C85FD}" destId="{1B7D8E94-3C70-4DD4-96AC-CE396F75BA13}" srcOrd="1" destOrd="0" presId="urn:microsoft.com/office/officeart/2005/8/layout/vList3"/>
    <dgm:cxn modelId="{4FCABEE9-D648-4173-A538-E0DC00C81B75}" type="presParOf" srcId="{2DAFF726-7A21-4694-9CD5-EE660BDC17A0}" destId="{5EDA31B2-6D4E-4544-BD9B-E459DA9ED625}" srcOrd="1" destOrd="0" presId="urn:microsoft.com/office/officeart/2005/8/layout/vList3"/>
    <dgm:cxn modelId="{C15034D5-43F3-4F50-BB94-06438CD72998}" type="presParOf" srcId="{2DAFF726-7A21-4694-9CD5-EE660BDC17A0}" destId="{53D16F10-A349-4716-AE66-D31526FC8073}" srcOrd="2" destOrd="0" presId="urn:microsoft.com/office/officeart/2005/8/layout/vList3"/>
    <dgm:cxn modelId="{C9BB406F-6953-42A6-9E62-86AFC65C68D2}" type="presParOf" srcId="{53D16F10-A349-4716-AE66-D31526FC8073}" destId="{DA1150CD-ED6D-49A4-8B2B-53822B731A72}" srcOrd="0" destOrd="0" presId="urn:microsoft.com/office/officeart/2005/8/layout/vList3"/>
    <dgm:cxn modelId="{A68C3617-A2F3-4E4F-8AFC-8171E15D6752}" type="presParOf" srcId="{53D16F10-A349-4716-AE66-D31526FC8073}" destId="{22A6E4D1-26BC-42A9-8633-7938AD9363E0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C772B-8192-4EA4-A55A-8A10B977D607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115F-0C2E-4BA9-9E70-0361E2973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F5A2-0872-46C5-80EE-CA0DA759F8F8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36A-D553-451B-9C50-09C0E397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42BC-3110-459C-B404-30B6C1EDE62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A2E3-23E8-40B1-8ED7-F78441B69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B4C7-B122-4E94-9CB6-0FF6DE0D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870F-C129-4113-A55F-E85549A3FBD4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9620-CC00-4063-964A-9F7EA88C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6EA83B-D7E4-4518-86C0-1438003B9B51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89A5F-310B-40E1-9AE8-8B48AF19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B0E5B-B658-4D62-A1BD-F0CBECC91828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34F5F-D01A-4554-8C92-456F83CB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EA914-D445-4BD5-B4BB-CF9EC7AC0716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77647-E82A-4589-9A6E-6D9D59ED8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B3EB-9847-4B34-91B2-15A88299F63D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5D76-CE71-49DA-98CB-1AE1A704F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1B13E-2C81-4C0F-AB8C-1BA436B0B215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824D8-D04F-46F6-A2B7-63459699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01E0-9CA5-4296-9351-40F2B84B664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5991-1DBA-4AA7-9DAC-1CF7AF62A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699F7-F317-4FBA-8A46-F27588B7835C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7960E-CD86-4053-B073-FA92284E5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CB1758-DB54-4A83-A707-AC274AF8AE5D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F8F606D-AA81-4BD3-894B-6986CF32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0" r:id="rId2"/>
    <p:sldLayoutId id="2147483796" r:id="rId3"/>
    <p:sldLayoutId id="2147483797" r:id="rId4"/>
    <p:sldLayoutId id="2147483798" r:id="rId5"/>
    <p:sldLayoutId id="2147483791" r:id="rId6"/>
    <p:sldLayoutId id="2147483799" r:id="rId7"/>
    <p:sldLayoutId id="2147483792" r:id="rId8"/>
    <p:sldLayoutId id="2147483800" r:id="rId9"/>
    <p:sldLayoutId id="2147483793" r:id="rId10"/>
    <p:sldLayoutId id="2147483794" r:id="rId11"/>
    <p:sldLayoutId id="21474838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loadPage('P5_23.htm','Ti5_2.htm','str_23.htm');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E:\G05\pic\Bullet1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loadPage('P5_23.htm','Ti5_2.htm','str_23.htm');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loadPage('P5_23.htm','Ti5_2.htm','str_23.htm');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E:\G05\PIC_HI\5_1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60007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>Оренбургский государственный медицинский университет</a:t>
            </a:r>
            <a:b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>Кафедра детской хирургии</a:t>
            </a: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АЛГОРИТМ УРОЛОГИЧЕСКОЙ </a:t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ДИАГНОСТИКИ В ПЕДИАТРИИ</a:t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5 курс педфак</a:t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Доцент </a:t>
            </a:r>
            <a:r>
              <a:rPr lang="ru-RU" sz="2800" b="1" dirty="0" err="1" smtClean="0">
                <a:solidFill>
                  <a:schemeClr val="tx2">
                    <a:satMod val="200000"/>
                  </a:schemeClr>
                </a:solidFill>
              </a:rPr>
              <a:t>И.В.Афуков</a:t>
            </a:r>
            <a:endParaRPr lang="ru-RU" sz="28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75" y="0"/>
            <a:ext cx="8786813" cy="71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300" b="1"/>
              <a:t>Процесс восхождения почек происходит за счет образования новых артериальных стволов. Из стенки аорты появляется выпячивание, врастающее в паренхиму и берущее на себя кровоснабжение почки. 	Прежние почечные артерии постепенно облитерируются и рассасываются. Новообразованные артериальные стволы, укорачиваясь, подтягивают почку кверху, при этом происходит ее некоторая ротация. Затем образуются новые сосуды, отходящие от аорты выше прежних, и т.д., и почка, как по лестнице, с их помощью совершает процесс восхождения и ротациии. </a:t>
            </a:r>
          </a:p>
          <a:p>
            <a:pPr algn="just"/>
            <a:r>
              <a:rPr lang="ru-RU" sz="2300" b="1"/>
              <a:t>	У 1/3 людей предварительно образованные артериальные стволы не рассасываются (аберрантные сосуды), вызывая в ряде случаев сдавление мочеточника и развитие гидронефроза. При нарушении эмбриогенеза почка может остановиться на пути восхождения, будучи фиксирована несколькими артериальными стволами (дистопия почки).</a:t>
            </a:r>
          </a:p>
          <a:p>
            <a:pPr algn="just"/>
            <a:r>
              <a:rPr lang="ru-RU" sz="2300" b="1"/>
              <a:t/>
            </a:r>
            <a:br>
              <a:rPr lang="ru-RU" sz="2300" b="1"/>
            </a:br>
            <a:endParaRPr lang="ru-RU" sz="2300" b="1"/>
          </a:p>
        </p:txBody>
      </p:sp>
      <p:pic>
        <p:nvPicPr>
          <p:cNvPr id="18435" name="Picture 3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5363" y="0"/>
            <a:ext cx="16668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3" y="0"/>
            <a:ext cx="878681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400" b="1">
                <a:cs typeface="Times New Roman" pitchFamily="18" charset="0"/>
              </a:rPr>
              <a:t>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Многообразие и высокая распространенность пороков органов мочевыделения, тяжесть осложнений и нередко фатальная предопределенность заставляют рассматривать проблему их существования с точки зрения профилактики.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Среди аномалий мочевыделительной системы наибольший удельный вес имеют различные варианты обструктивных уропатий.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Нарушение уродинамики чаще всего происходит в важных уродинамических узлах: чашечно-лоханочном, лоханочно-мочеточниковом, пузырно-мочеточниковом и пузырно-уретральном сегментах, что представляет угрозу для жизни больного в связи с нарушением оттока мочи, развитием пиелонефрита и ХПН.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200" b="1">
                <a:cs typeface="Times New Roman" pitchFamily="18" charset="0"/>
              </a:rPr>
              <a:t>	Совершенствование методов пренатальной диагностики привело к значительному увеличению в хирургических стационарах новорожденных с урологической патологией. 	Ультразвуковой метод в настоящее время является основным и самым распространенным способом пренатального скрининга течения беременности, контроля за состоянием плода, выявления пороков развития.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Первым признаком патологии мочевыводящей системы при ультразвуковом скрининге плода, как правило, является пиелоэктазия. Пиелоэктазией называют расширение лоханки, которое возникает в результате функциональных или органических причин и сопровождается нарушением уродинамики. Наиболее популярными в клинической практике дородовыми ультразвуковыми критериями пиелоэктазий являются: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1) увеличение переднезаднего размера лоханки более 4 мм в 15-20 недель, более 5 мм в 20-30 недель и более 7 мм в 30-40 недель;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2) интактность паренхимы и почечных чашечек; 	3)отсутствие изменений мочевого пузыря.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ренатальная\grishina20080201102144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odleskaya20080111133127819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</a:blip>
          <a:srcRect l="13046" t="10080" r="33632" b="31604"/>
          <a:stretch>
            <a:fillRect/>
          </a:stretch>
        </p:blipFill>
        <p:spPr bwMode="auto">
          <a:xfrm>
            <a:off x="0" y="131763"/>
            <a:ext cx="9144000" cy="67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endParaRPr lang="ru-RU" sz="2400" b="1">
              <a:cs typeface="Times New Roman" pitchFamily="18" charset="0"/>
            </a:endParaRPr>
          </a:p>
          <a:p>
            <a:pPr indent="228600" algn="just"/>
            <a:endParaRPr lang="ru-RU" sz="2400" b="1">
              <a:cs typeface="Times New Roman" pitchFamily="18" charset="0"/>
            </a:endParaRPr>
          </a:p>
          <a:p>
            <a:pPr indent="228600" algn="just"/>
            <a:r>
              <a:rPr lang="ru-RU" sz="2400" b="1">
                <a:cs typeface="Times New Roman" pitchFamily="18" charset="0"/>
              </a:rPr>
              <a:t>	В связи с этим особую важность приобретают пренатальная диагностика и объективная оценка состояния паренхимы почки плода для определения реальной возможности своевременной декомпрессии верхних мочевых путей.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Минимальный срок, при котором может быть выявлен гидронефроз плода, составляет 18-20 недель беременности. Уменьшение размеров чашечно-лоханочной системы плода при динамическом наблюдении не всегда является прогностически благоприятным признаком, поскольку может свидетельствовать о формировании вторично сморщенной почки.</a:t>
            </a:r>
          </a:p>
          <a:p>
            <a:pPr indent="228600" algn="just"/>
            <a:endParaRPr lang="ru-RU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2875" y="0"/>
            <a:ext cx="8786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400" b="1">
                <a:cs typeface="Times New Roman" pitchFamily="18" charset="0"/>
              </a:rPr>
              <a:t>	Пиелоэктазия, выявленная пренатально, в 13% случаев имеет транзиторный характер и исчезает к моменту родов, в 63% ликвидируется после рождения до 6 месяцев. Многие авторы считают, что при пиелоэктазии имеет место только расширение лоханки, толщина паренхимы не снижена, функция почки не страдает. 	Поэтому пиелоэктазия в последнее время рассматривается как функциональное состояние, не требующее лечения.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2875" y="3357563"/>
            <a:ext cx="86439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300" b="1"/>
              <a:t>Первая функциональная деятельность почки – поступление в коллекторную систему первичной мочи – отмечается на 11 – 12 неделе эмбрионального периода. При наличии причины, вызывающей стаз мочи в лоханке, постепенно повышается внутрилоханочное давление, которое приводит к нарушению формирования почечной паренхимы. Степень ее повреждения различна: от незначительного до полной атрофии к моменту рождения.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ренатальная\podlesskaya20071218140459635.jpg"/>
          <p:cNvPicPr>
            <a:picLocks noChangeAspect="1" noChangeArrowheads="1"/>
          </p:cNvPicPr>
          <p:nvPr/>
        </p:nvPicPr>
        <p:blipFill>
          <a:blip r:embed="rId2" cstate="print">
            <a:lum bright="10000" contrast="28000"/>
          </a:blip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b="1" smtClean="0">
                <a:solidFill>
                  <a:schemeClr val="tx1"/>
                </a:solidFill>
              </a:rPr>
              <a:t>Пренательное консультирование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23850" y="1735138"/>
            <a:ext cx="84963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Согласно существующим рекомендациям</a:t>
            </a:r>
          </a:p>
          <a:p>
            <a:pPr algn="ctr"/>
            <a:r>
              <a:rPr lang="ru-RU" sz="2400" b="1"/>
              <a:t> </a:t>
            </a:r>
          </a:p>
          <a:p>
            <a:pPr algn="ctr"/>
            <a:r>
              <a:rPr lang="ru-RU" sz="2400" b="1"/>
              <a:t>(Приказ МЗ РФ от 28.12.2000 № 457)  </a:t>
            </a:r>
          </a:p>
          <a:p>
            <a:pPr algn="ctr"/>
            <a:endParaRPr lang="ru-RU" sz="2400" b="1"/>
          </a:p>
          <a:p>
            <a:pPr algn="ctr"/>
            <a:r>
              <a:rPr lang="ru-RU" sz="2400" b="1"/>
              <a:t>ультразвуковое  сканнирование</a:t>
            </a:r>
          </a:p>
          <a:p>
            <a:pPr algn="ctr"/>
            <a:endParaRPr lang="ru-RU" sz="2400" b="1"/>
          </a:p>
          <a:p>
            <a:pPr algn="ctr"/>
            <a:r>
              <a:rPr lang="ru-RU" sz="2400" b="1"/>
              <a:t>             во время беременности проводится трижды </a:t>
            </a:r>
          </a:p>
          <a:p>
            <a:pPr algn="ctr"/>
            <a:endParaRPr lang="ru-RU" sz="2400" b="1"/>
          </a:p>
          <a:p>
            <a:pPr algn="ctr"/>
            <a:r>
              <a:rPr lang="ru-RU" sz="2400" b="1" i="1"/>
              <a:t>(10-14, 18 – 22, 30 -32 недели беременности)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Ультразвуковые маркеры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мочевыведения</a:t>
            </a:r>
            <a:r>
              <a:rPr lang="ru-RU" sz="2400" b="1" dirty="0" smtClean="0">
                <a:solidFill>
                  <a:srgbClr val="FFFF00"/>
                </a:solidFill>
              </a:rPr>
              <a:t> плода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Одно – и  двустороннее расширение лоханок;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Визуализация и расширение мочеточников;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Значительное расширение или уменьшение размеров мочевого пузыря (с. </a:t>
            </a:r>
            <a:r>
              <a:rPr lang="ru-RU" sz="2800" b="1" dirty="0" err="1" smtClean="0">
                <a:solidFill>
                  <a:srgbClr val="FFFF00"/>
                </a:solidFill>
                <a:latin typeface="Arial" charset="0"/>
              </a:rPr>
              <a:t>мегацистис</a:t>
            </a: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 или с. микроцистис);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Отсутствие визуализации почек;</a:t>
            </a: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14313" y="0"/>
            <a:ext cx="87153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2400" b="1">
                <a:cs typeface="Times New Roman" pitchFamily="18" charset="0"/>
              </a:rPr>
              <a:t>	Пороки развития органов мочевой системы</a:t>
            </a:r>
            <a:r>
              <a:rPr lang="ru-RU" sz="2400">
                <a:cs typeface="Times New Roman" pitchFamily="18" charset="0"/>
              </a:rPr>
              <a:t>             по частоте прочно занимают ведущее место среди всех эмбрио- и фетопатий, составляя среди них более 40%. Многие из них представляют непосредственную угрозу для жизни больного в связи с нарушением оттока мочи, развитием пиелонефрита и почечной недостаточности (обструктивные уропатии). Другие в дальнейшем сказываются бесплодием (аномалии и пороки развития яичек и половых органов). Для понимания причин возникновения некоторых пороков целесообразно кратко изложить эмбриогенез органов мочевой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361950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Фатальные «пиелоэктазии» проявляются значительным расширением полостных систем почек   в сочетании с огромным несокращающимся мочевым пузырём</a:t>
            </a:r>
          </a:p>
          <a:p>
            <a:pPr>
              <a:defRPr/>
            </a:pP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 тяжести поражения:</a:t>
            </a:r>
          </a:p>
          <a:p>
            <a:pPr algn="ctr">
              <a:defRPr/>
            </a:pPr>
            <a:endParaRPr lang="ru-RU" sz="2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Двустороннее поражение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Резкое двустороннее истончение паренхимы признаки кистозной дисплазии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Скопление жидкости (мочи) под капсулой почек в брюшной полости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Отсутствие сокращений мочевого пузыря на фоне мегацистиса (до      400-800% от N)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Резкое снижение диуреза или отсутствие продукции мочи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Маловодие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400" b="1" dirty="0" smtClean="0">
                <a:solidFill>
                  <a:srgbClr val="FFFF00"/>
                </a:solidFill>
              </a:rPr>
              <a:t>Ответственное  решение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3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Консультация генетика</a:t>
            </a:r>
          </a:p>
          <a:p>
            <a:pPr lvl="3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Обсуждение на </a:t>
            </a:r>
            <a:r>
              <a:rPr lang="ru-RU" sz="2800" b="1" dirty="0" err="1" smtClean="0">
                <a:solidFill>
                  <a:srgbClr val="FFFF00"/>
                </a:solidFill>
              </a:rPr>
              <a:t>пренатальном</a:t>
            </a:r>
            <a:r>
              <a:rPr lang="ru-RU" sz="2800" b="1" dirty="0" smtClean="0">
                <a:solidFill>
                  <a:srgbClr val="FFFF00"/>
                </a:solidFill>
              </a:rPr>
              <a:t> консилиуме</a:t>
            </a:r>
          </a:p>
          <a:p>
            <a:pPr lvl="3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Обсуждение вопроса с обоими родителями о прерывании беременности до 24 недели </a:t>
            </a:r>
            <a:r>
              <a:rPr lang="ru-RU" sz="2800" b="1" dirty="0" err="1" smtClean="0">
                <a:solidFill>
                  <a:srgbClr val="FFFF00"/>
                </a:solidFill>
              </a:rPr>
              <a:t>гестации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lvl="3" eaLnBrk="1" hangingPunct="1">
              <a:defRPr/>
            </a:pPr>
            <a:r>
              <a:rPr lang="ru-RU" sz="2800" b="1" dirty="0" err="1" smtClean="0">
                <a:solidFill>
                  <a:srgbClr val="FFFF00"/>
                </a:solidFill>
              </a:rPr>
              <a:t>Патолого-анатомическое</a:t>
            </a:r>
            <a:r>
              <a:rPr lang="ru-RU" sz="2800" b="1" dirty="0" smtClean="0">
                <a:solidFill>
                  <a:srgbClr val="FFFF00"/>
                </a:solidFill>
              </a:rPr>
              <a:t> исследование </a:t>
            </a:r>
            <a:r>
              <a:rPr lang="ru-RU" sz="2800" b="1" dirty="0" err="1" smtClean="0">
                <a:solidFill>
                  <a:srgbClr val="FFFF00"/>
                </a:solidFill>
              </a:rPr>
              <a:t>абортуса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8" name="Picture 4" descr="Изображение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-963613"/>
            <a:ext cx="12192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Изображение 012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-541338" y="-963613"/>
            <a:ext cx="12192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/>
            <a:r>
              <a:rPr lang="ru-RU" sz="2800" b="1">
                <a:cs typeface="Times New Roman" pitchFamily="18" charset="0"/>
              </a:rPr>
              <a:t>Алгоритмы догоспитальной диагностики</a:t>
            </a:r>
          </a:p>
          <a:p>
            <a:pPr indent="228600" algn="ctr" eaLnBrk="0" hangingPunct="0"/>
            <a:r>
              <a:rPr lang="ru-RU" sz="2800" b="1">
                <a:cs typeface="Times New Roman" pitchFamily="18" charset="0"/>
              </a:rPr>
              <a:t>нефроурологических заболеваний у детей.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122555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2000" b="1">
                <a:cs typeface="Times New Roman" pitchFamily="18" charset="0"/>
              </a:rPr>
              <a:t>	СРОЧНАЯ ОЦЕНКА ТАКИХ СИНДРОМОВ КАК АБДОМИНАЛЬНАЯ БОЛЬ, ЛИХОРАДКА, ОБЪЕМНЫЕ ОБРАЗОВАНИЯ, АСЦИТ, ИЗМЕНЕНИЯ МОЧЕВОГО ОСАДКА И Т.Д. ВАЖНА И ДЛЯ ВЫБОРА ХИРУРГИЧЕСКОЙ ТАКТИКИ И ДЛЯ НАЗНАЧЕНИЯ СПЕЦИАЛЬНЫХ ИССЛЕДОВАНИЙ, НЕБЕЗРАЗЛИЧНЫХ И НЕ ВСЕГДА БЕЗОПАСНЫХ  ДЛЯ  РЕБЕНКА. </a:t>
            </a:r>
          </a:p>
          <a:p>
            <a:pPr indent="342900" algn="just">
              <a:lnSpc>
                <a:spcPct val="150000"/>
              </a:lnSpc>
            </a:pPr>
            <a:r>
              <a:rPr lang="ru-RU" sz="2000" b="1">
                <a:cs typeface="Times New Roman" pitchFamily="18" charset="0"/>
              </a:rPr>
              <a:t>	В РАЙОНАХ НАШЕЙ ОБЛАСТИ ОКОЛО 15% БОЛЬНЫХ С ОБСТРУКТИВНЫМИ УРОПАТИЯМИ ПРАВОЙ ПОЧКИ ПОДВЕРГАЮТСЯ ОШИБОЧНОЙ АППЕНДЭКТОМИИ. ПОЭТОМУ В ДИФФЕРЕНЦИАЛЬНОЙ ДИАГНОСТИКЕ ЗАБОЛЕВАНИЙ БРЮШНОЙ ПОЛОСТИ И МОЧЕВОЙ СИСТЕМЫ У ДЕТЕЙ МОГУТ БЫТЬ ПОЛЕЗНЫ СЛЕДУЮЩИЕ АЛГОРИТМЫ.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14313" y="117475"/>
            <a:ext cx="878681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1. Острый приступ абдоминальной боли при уропатиях может быть связан либо с быстрым подъемом внутрилоханочного давления, либо с обострением пиелонефрита, поскольку причиной любой боли является ишемия нервных синапсов. 	Выраженная обструкция вызывает кровоточивость в форникальных зонах и гематурию, а обострение мочевой инфекции сопровождается массивной лейкоцитурией. </a:t>
            </a:r>
          </a:p>
          <a:p>
            <a:pPr algn="just"/>
            <a:r>
              <a:rPr lang="ru-RU" sz="2400" b="1"/>
              <a:t>	Поскольку абсолютный уростаз в клинической практике явление очень редкое, то какое-то количество патологического субстрата всегда отходит через препятствие, обуславливая гематурию или лейкоцитурию. </a:t>
            </a:r>
          </a:p>
          <a:p>
            <a:pPr algn="just"/>
            <a:r>
              <a:rPr lang="ru-RU" sz="2400" b="1"/>
              <a:t>	Таким образом, нормальный анализ мочи, взятой на фоне болевого приступа или в первые сутки после него, позволяет отвергнуть урологический генез абдоминальной боли.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000">
                <a:cs typeface="Times New Roman" pitchFamily="18" charset="0"/>
              </a:rPr>
              <a:t>	</a:t>
            </a:r>
          </a:p>
          <a:p>
            <a:pPr indent="342900" algn="just"/>
            <a:r>
              <a:rPr lang="ru-RU" sz="2000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2</a:t>
            </a:r>
            <a:r>
              <a:rPr lang="ru-RU" sz="2000" b="1">
                <a:cs typeface="Times New Roman" pitchFamily="18" charset="0"/>
              </a:rPr>
              <a:t>. </a:t>
            </a:r>
            <a:r>
              <a:rPr lang="ru-RU" sz="2400" b="1">
                <a:cs typeface="Times New Roman" pitchFamily="18" charset="0"/>
              </a:rPr>
              <a:t>Л</a:t>
            </a:r>
            <a:r>
              <a:rPr lang="ru-RU" sz="2000" b="1">
                <a:cs typeface="Times New Roman" pitchFamily="18" charset="0"/>
              </a:rPr>
              <a:t>ИХОРАДКА, КАК И БОЛЕВОЙ СИНДРОМ ВСЕГДА СВЯЗАНЫ ЛИБО С УРОСТАЗОМ, ЛИБО С ОБОСТРЕНИЕМ ИНФЕКЦИИ.                   	</a:t>
            </a:r>
            <a:r>
              <a:rPr lang="ru-RU" sz="2400" b="1">
                <a:cs typeface="Times New Roman" pitchFamily="18" charset="0"/>
              </a:rPr>
              <a:t>Н</a:t>
            </a:r>
            <a:r>
              <a:rPr lang="ru-RU" sz="2000" b="1">
                <a:cs typeface="Times New Roman" pitchFamily="18" charset="0"/>
              </a:rPr>
              <a:t>Е СЛУЧАЙНО ЭТИ ДВА СИМПТОМА, КАК ПРАВИЛО, СОЧЕТАЮТСЯ. </a:t>
            </a:r>
            <a:r>
              <a:rPr lang="ru-RU" sz="2400" b="1">
                <a:cs typeface="Times New Roman" pitchFamily="18" charset="0"/>
              </a:rPr>
              <a:t>П</a:t>
            </a:r>
            <a:r>
              <a:rPr lang="ru-RU" sz="2000" b="1">
                <a:cs typeface="Times New Roman" pitchFamily="18" charset="0"/>
              </a:rPr>
              <a:t>РИ ПОЧЕЧНОЙ КОЛИКЕ ПИРОГЕННЫМ СУБСТРАТОМ СЛУЖИТ РЕЗОРБЦИЯ МОЧИ В ИНТЕРСТИЦИИ ПОЧКИ, А ПРИ ИНФЕКЦИИ – БАКТЕРИАЛЬНЫЕ ТОКСИНЫ.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Е</a:t>
            </a:r>
            <a:r>
              <a:rPr lang="ru-RU" sz="2000" b="1">
                <a:cs typeface="Times New Roman" pitchFamily="18" charset="0"/>
              </a:rPr>
              <a:t>СТЕСТВЕННО, ЧТО АНАЛОГИЧНЫЕ ПРИЧИНЫ ДОЛЖНЫ ВЫЗЫВАТЬ И АНАЛОГИЧНЫЕ ПОСЛЕДСТВИЯ, ОПИСАННЫЕ В АЛГОРИТМЕ №1, Т.Е. ГЕМАТУРИЮ И ЛЕЙКОЦИТУРИЮ.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Р</a:t>
            </a:r>
            <a:r>
              <a:rPr lang="ru-RU" sz="2000" b="1">
                <a:cs typeface="Times New Roman" pitchFamily="18" charset="0"/>
              </a:rPr>
              <a:t>ЕДКИМ ИСКЛЮЧЕНИЕМ В ДЕТСКОМ ВОЗРАСТЕ ЯВЛЯЮТСЯ ОСТРЫЙ ГНОЙНЫЙ НЕФРИТ (АПОСТЕМАТОЗ, КАРБУНКУЛ ПОЧКИ) И ПАРАНЕФРИТ, КОТОРЫЕ ОБЫЧНО ПРОТЕКАЮТ НА ФОНЕ СУБНОРМАЛЬНЫХ И НОРМАЛЬНЫХ АНАЛИЗОВ МОЧИ.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Э</a:t>
            </a:r>
            <a:r>
              <a:rPr lang="ru-RU" sz="2000" b="1">
                <a:cs typeface="Times New Roman" pitchFamily="18" charset="0"/>
              </a:rPr>
              <a:t>ТИМ ЗАБОЛЕВАНИЯМ СВОЙСТВЕННЫ МАНИФЕСТИРУЮЩИЕ МЕСТНЫЕ И ОБЩИЕ СИМПТОМЫ ГНОЙНО-СЕПТИЧЕСКОГО ПОРАЖЕНИЯ И ИХ ЭКСТРЕННАЯ ВЕРИФИКАЦИЯ ТРЕБУЕТ КАК МИНИМУМ УЛЬТРАСОНОГРАФИИ.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0" y="428625"/>
            <a:ext cx="892968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/>
              <a:t>	3. </a:t>
            </a:r>
            <a:r>
              <a:rPr lang="ru-RU" sz="2200" b="1" dirty="0" err="1"/>
              <a:t>Лейкоцитурия</a:t>
            </a:r>
            <a:r>
              <a:rPr lang="ru-RU" sz="2200" b="1" dirty="0"/>
              <a:t>, бесспорно, является доминирующим индикатором </a:t>
            </a:r>
            <a:r>
              <a:rPr lang="ru-RU" sz="2200" b="1" dirty="0" err="1"/>
              <a:t>обструктивных</a:t>
            </a:r>
            <a:r>
              <a:rPr lang="ru-RU" sz="2200" b="1" dirty="0"/>
              <a:t> </a:t>
            </a:r>
            <a:r>
              <a:rPr lang="ru-RU" sz="2200" b="1" dirty="0" err="1"/>
              <a:t>уропатий</a:t>
            </a:r>
            <a:r>
              <a:rPr lang="ru-RU" sz="2200" b="1" dirty="0"/>
              <a:t> у детей. Исключив визуальным способом такие частые причины ложной </a:t>
            </a:r>
            <a:r>
              <a:rPr lang="ru-RU" sz="2200" b="1" dirty="0" err="1"/>
              <a:t>лейкоцитурии</a:t>
            </a:r>
            <a:r>
              <a:rPr lang="ru-RU" sz="2200" b="1" dirty="0"/>
              <a:t> у мальчиков, как </a:t>
            </a:r>
            <a:r>
              <a:rPr lang="ru-RU" sz="2200" b="1" dirty="0" err="1"/>
              <a:t>баланопостит</a:t>
            </a:r>
            <a:r>
              <a:rPr lang="ru-RU" sz="2200" b="1" dirty="0"/>
              <a:t> и фимоз, а у девочек эрозивный </a:t>
            </a:r>
            <a:r>
              <a:rPr lang="ru-RU" sz="2200" b="1" dirty="0" err="1"/>
              <a:t>вульвовагинит</a:t>
            </a:r>
            <a:r>
              <a:rPr lang="ru-RU" sz="2200" b="1" dirty="0"/>
              <a:t> при </a:t>
            </a:r>
            <a:r>
              <a:rPr lang="ru-RU" sz="2200" b="1" dirty="0" err="1"/>
              <a:t>эксудативно-катаральном</a:t>
            </a:r>
            <a:r>
              <a:rPr lang="ru-RU" sz="2200" b="1" dirty="0"/>
              <a:t> диатезе и энтеробиозе, можно с уверенностью думать о мочевой инфекции. </a:t>
            </a:r>
          </a:p>
          <a:p>
            <a:pPr algn="just"/>
            <a:r>
              <a:rPr lang="ru-RU" sz="2200" b="1" dirty="0"/>
              <a:t>	Но при наличии таких симптомов, как абдоминальная боль и лихорадка </a:t>
            </a:r>
            <a:r>
              <a:rPr lang="ru-RU" sz="2200" b="1" dirty="0" err="1"/>
              <a:t>лейкоцитурия</a:t>
            </a:r>
            <a:r>
              <a:rPr lang="ru-RU" sz="2200" b="1" dirty="0"/>
              <a:t> всегда бывает массивной. Минимальная </a:t>
            </a:r>
            <a:r>
              <a:rPr lang="ru-RU" sz="2200" b="1" dirty="0" err="1"/>
              <a:t>лейкоцитурия</a:t>
            </a:r>
            <a:r>
              <a:rPr lang="ru-RU" sz="2200" b="1" dirty="0"/>
              <a:t> и гематурия у детей с подозрением на острые хирургические заболевания органов брюшной полости нередко обусловлены </a:t>
            </a:r>
            <a:r>
              <a:rPr lang="ru-RU" sz="2200" b="1" dirty="0" err="1"/>
              <a:t>тубулоинтерстициальным</a:t>
            </a:r>
            <a:r>
              <a:rPr lang="ru-RU" sz="2200" b="1" dirty="0"/>
              <a:t> синдромом (инфекционно-токсическая почка) на фоне вирусных инфекций. </a:t>
            </a:r>
          </a:p>
          <a:p>
            <a:pPr algn="just"/>
            <a:r>
              <a:rPr lang="ru-RU" sz="2200" b="1" dirty="0"/>
              <a:t>	Наличие </a:t>
            </a:r>
            <a:r>
              <a:rPr lang="ru-RU" sz="2200" b="1" dirty="0" err="1"/>
              <a:t>мезентериальной</a:t>
            </a:r>
            <a:r>
              <a:rPr lang="ru-RU" sz="2200" b="1" dirty="0"/>
              <a:t> </a:t>
            </a:r>
            <a:r>
              <a:rPr lang="ru-RU" sz="2200" b="1" dirty="0" err="1"/>
              <a:t>лимфаденопатии</a:t>
            </a:r>
            <a:r>
              <a:rPr lang="ru-RU" sz="2200" b="1" dirty="0"/>
              <a:t> с болями в животе часто вынуждает таких больных обращаться к хирургу. Изменения в моче у них, как и у детей со спонтанным </a:t>
            </a:r>
            <a:r>
              <a:rPr lang="ru-RU" sz="2200" b="1" dirty="0" err="1"/>
              <a:t>кетоацидозом</a:t>
            </a:r>
            <a:r>
              <a:rPr lang="ru-RU" sz="2200" b="1" dirty="0"/>
              <a:t> обычно исчезают в течение суток.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000" b="1">
                <a:cs typeface="Times New Roman" pitchFamily="18" charset="0"/>
              </a:rPr>
              <a:t>	4. КЛИНИЧЕСКОЕ ЗНАЧЕНИЕ ГЕМАТУРИИ  В ДИАГНОСТИКЕ ТАКИХ УРОЛОГИЧЕСКИХ ЗАБОЛЕВАНИЙ, КАК ТРАВМЫ, ОПУХОЛИ ИЛИ УРОЛИТИАЗ ОБЩЕИЗВЕСТНО.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В НЕОТЛОЖНОЙ ХИРУРГИИ НАИБОЛЕЕ ТРУДНО ДИФФЕРЕНЦИРОВАТЬ УРОПАТИИ И ГЛОМЕРУЛОПАТИИ, ЧТО ВЛИЯЕТ НЕ ТОЛЬКО НА ХИРУРГИЧЕСКУЮ ТАКТИКУ, НО И НА ВЫБОР ОБЕЗБОЛИВАНИЯ. НУЖНО УЧИТЫВАТЬ, ЧТО СОПРОВОЖДАЮЩАЯ ГЕМАТУРИЮ ПРОТЕИНУРИЯ ИМЕЕТ РАЗЛИЧНЫЙ ГЕНЕЗ ПРИ ЭТИХ ЗАБОЛЕВАНИЯХ.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ПРИ НАРУШЕННОЙ ПРОНИЦАЕМОСТИ КЛУБОЧКОВЫХ МЕМБРАН ОНА ОБЫЧНО БЫВАЕТ ВПЕЧАТЛЯЮЩЕЙ. А У УРОЛОГИЧЕСКИХ БОЛЬНЫХ БЕЛОК В МОЧЕ ОБРАЗУЕТСЯ ЗА СЧЕТ ГЕМОЛИЗА ЭРИТРОЦИТОВ И ЕГО КОЛИЧЕСТВО ПРОПОРЦИОНАЛЬНО ОБЪЕМУ КЛЕТОЧНОГО  СУБСТРАТА.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НАПРИМЕР, НАЛИЧИЕ В МОЧЕ 15-20 ЭРИТРОЦИТОВ И 0,099 ПРОМИЛЛЕ БЕЛКА ТИПИЧНО ДЛЯ МОЧЕКАМЕННОЙ БОЛЕЗНИ, А ТАКОЕ ЖЕ КОЛИЧЕСТВО ФОРМЕННЫХ   ЭЛЕМЕНТОВ С СОДЕРЖАНИЕМ БЕЛКА СВЫШЕ 0,165 ПРОМИЛЛЕ УЖЕ СВИДЕТЕЛЬСТВУЕТ О ГЛОМЕРУЛОНЕФРИТЕ. ПРОТЕИНУРИЯ СВЫШЕ 1 ПРОМИЛЛЕ РЕДКО НАБЛЮДАЕТСЯ У УРОЛОГИЧЕСКИХ БОЛЬНЫХ ДАЖЕ ПРИ МАКРОСКОПИЧЕСКИ ЗАМЕТНОЙ ГЕМАТУРИИ И ПИУРИИ.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b="1">
                <a:cs typeface="Times New Roman" pitchFamily="18" charset="0"/>
              </a:rPr>
              <a:t>	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5. ПОЛЛАКИУРИЯ У ДЕТЕЙ НАИБОЛЕЕ ЧАСТО ЯВЛЯЕТСЯ ПРИЗНАКОМ ЦИСТИТА ИЛИ КОНКРЕМЕНТА В ЮКСТАВЕЗИКАЛЬНОМ ОТДЕЛЕ МОЧЕТОЧНИКА. В БОЛЕЕ РЕДКИХ СЛУЧАЯХ ОНА ВОЗНИКАЕТ ПРИ АБСЦЕССАХ МАЛОГО ТАЗА. ИЗМЕНЕНИЯ МОЧЕВОГО ОСАДКА НЕ ПОЗВОЛЯЮТ ДИФФЕРЕНЦИРОВАТЬ ЭТИ СИТУАЦИИ. НАИБОЛЕЕ ИНФОРМАТИВНО ПАЛЬЦЕВОЕ РЕКТАЛЬНОЕ ИССЛЕДОВАНИЕ ПОСЛЕ ОБЯЗАТЕЛЬНОГО ОПОРОЖНЕНИЯ МОЧЕВОГО ПУЗЫРЯ.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ИСКЛЮЧИВ ТАЗОВЫЙ АППЕНДИЦИТ, ХИРУРГ ДОЛЖЕН УЧИТЫВАТЬ, ЧТО ПЕРВИЧНЫЕ БАКТЕРИАЛЬНЫЕ ЦИСТИТЫ, СТОЛЬ ЧАСТЫЕ У ДЕВОЧЕК, ПРАКТИЧЕСКИ НЕ ВСТРЕЧАЮТСЯ У МАЛЬЧИКОВ.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СВЫШЕ 90% КОНКРЕМЕНТОВ МОЧЕТОЧНИКА, ВЫЗЫВАЮЩИХ БОЛИ В ЖИВОТЕ, НАСТОЛЬКО МАЛЫ, ЧТО НЕ ВИЗУАЛИЗИРУЮТСЯ НИ ПРИ УЗИ, НИ НА ОБЗОРНЫХ РЕНТГЕНОГРАММАХ.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ОБУСЛОВЛЕННЫЙ ИМИ ЛЕГКИЙ УРОСТАЗ ТАКЖЕ РЕДКО ВЫЯВЛЯЕТСЯ С ПОМОЩЬЮ ЭКСКРЕТОРНОЙ УРОГРАФИИ, А НАИБОЛЕЕ ТИПИЧНЫМ УЛЬТРАСОНОГРАФИЧЕСКИМ ПРИЗНАКОМ ЯВЛЯЕТСЯ ЛЕГКИЙ ОТЕК ПОЧЕЧНЫХ ПИРАМИД БЕЗ РАСШИРЕНИЯ ЧАШЕК И ЛОХАНКИ.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У 50% ЭТИХ БОЛЬНЫХ ДАЖЕ ОТСУТСТВУЕТ СИМПТОМ ПАСТЕРНАЦКОГО. НО БЫСТРАЯ САНАЦИЯ МОЧЕВОГО ОСАДКА ПОСЛЕ КРАТКОВРЕМЕННОЙ КОНСЕРВАТИВНОЙ ТЕРАПИИ ПОЗВОЛЯЕТ УСТАНОВИТЬ ПРАВИЛЬНЫЙ ЗАКЛЮЧИТЕЛЬНЫЙ ДИАГНОЗ.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lnSpc>
                <a:spcPts val="2900"/>
              </a:lnSpc>
            </a:pPr>
            <a:endParaRPr lang="ru-RU" sz="2000" b="1">
              <a:cs typeface="Times New Roman" pitchFamily="18" charset="0"/>
            </a:endParaRPr>
          </a:p>
          <a:p>
            <a:pPr indent="342900" algn="just">
              <a:lnSpc>
                <a:spcPts val="2900"/>
              </a:lnSpc>
            </a:pPr>
            <a:r>
              <a:rPr lang="ru-RU" sz="2000" b="1">
                <a:cs typeface="Times New Roman" pitchFamily="18" charset="0"/>
              </a:rPr>
              <a:t>	6. В СВЯЗИ С БОЛЬШОЙ РАСПРОСТРАНЕННОСТЬЮ ВЕГЕТОСОСУДИСТЫХ ДИСТОНИЙ У ПОДРОСТКОВ В ЭКСТРЕННОЙ ХИРУРГИИ НЕРЕДКО ПРИХОДИТСЯ СРОЧНО ДИФФЕРЕНЦИРОВАТЬ ИХ С НЕФРОГЕННОЙ ГИПЕРТОНИЕЙ, ЧТО ВАЖНО ДЛЯ ВЫБОРА ОБЩЕГО ОБЕЗБОЛИВАНИЯ. </a:t>
            </a:r>
          </a:p>
          <a:p>
            <a:pPr indent="342900" algn="just">
              <a:lnSpc>
                <a:spcPts val="2900"/>
              </a:lnSpc>
            </a:pPr>
            <a:r>
              <a:rPr lang="ru-RU" sz="2000" b="1">
                <a:cs typeface="Times New Roman" pitchFamily="18" charset="0"/>
              </a:rPr>
              <a:t>	СЛЕДУЕТ ПОМНИТЬ, ЧТО В ДЕТСКОМ ВОЗРАСТЕ НЕФРОГЕННАЯ ГИПЕРТОНИЯ ТИПИЧНА ДЛЯ ГЛОМЕРУЛОПАТИЙ. РЕЖЕ ЕЕ ИСТОЧНИКОМ СЛУЖИТ МАЛАЯ ПОЧКА ГИПОДИСПЛАСТИЧЕСКОЙ, ПИЕЛОНЕФРИТИЧЕСКОЙ, ПОСТОБСТРУКТИВНОЙ, ПОСТРАДИАЦИОННОЙ ИЛИ РЕНОВАСКУЛЯРНОЙ ЭТИОЛОГИИ. </a:t>
            </a:r>
          </a:p>
          <a:p>
            <a:pPr indent="342900" algn="just">
              <a:lnSpc>
                <a:spcPts val="2900"/>
              </a:lnSpc>
            </a:pPr>
            <a:r>
              <a:rPr lang="ru-RU" sz="2000" b="1">
                <a:cs typeface="Times New Roman" pitchFamily="18" charset="0"/>
              </a:rPr>
              <a:t>	НОРМАЛЬНЫЕ РАЗМЕРЫ И СТРУКТУРА ПОЧЕК ПРИ УЗИ ПОЗВОЛЯЮТ ОТВЕРГНУТЬ И ТАКИЕ УРОЛОГИЧЕСКИЕ ПРИЧИНЫ ГИПЕРТОНИИ КАК ГИДРОНЕФРОЗ, КИСТОЗНЫЕ АНОМАЛИИ И НЕФРОБЛАСТОМА.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_ri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9"/>
          <p:cNvSpPr>
            <a:spLocks noChangeArrowheads="1"/>
          </p:cNvSpPr>
          <p:nvPr/>
        </p:nvSpPr>
        <p:spPr bwMode="auto">
          <a:xfrm>
            <a:off x="4929188" y="0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Схема эмбриогенеза почки и экскреторных путей.</a:t>
            </a:r>
          </a:p>
        </p:txBody>
      </p:sp>
      <p:sp>
        <p:nvSpPr>
          <p:cNvPr id="11268" name="Прямоугольник 10"/>
          <p:cNvSpPr>
            <a:spLocks noChangeArrowheads="1"/>
          </p:cNvSpPr>
          <p:nvPr/>
        </p:nvSpPr>
        <p:spPr bwMode="auto">
          <a:xfrm>
            <a:off x="5000625" y="714375"/>
            <a:ext cx="4143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А - пронефрос;</a:t>
            </a:r>
            <a:br>
              <a:rPr lang="ru-RU" sz="2000" b="1" i="1"/>
            </a:br>
            <a:r>
              <a:rPr lang="ru-RU" sz="2000" b="1" i="1"/>
              <a:t>Б - мезонефрос;</a:t>
            </a:r>
            <a:br>
              <a:rPr lang="ru-RU" sz="2000" b="1" i="1"/>
            </a:br>
            <a:r>
              <a:rPr lang="ru-RU" sz="2000" b="1" i="1"/>
              <a:t>В - метанефрос;</a:t>
            </a:r>
            <a:br>
              <a:rPr lang="ru-RU" sz="2000" b="1" i="1"/>
            </a:br>
            <a:r>
              <a:rPr lang="ru-RU" sz="2000" b="1" i="1"/>
              <a:t/>
            </a:r>
            <a:br>
              <a:rPr lang="ru-RU" sz="2000" b="1" i="1"/>
            </a:br>
            <a:r>
              <a:rPr lang="ru-RU" b="1" i="1"/>
              <a:t>1 - вольфов канал; </a:t>
            </a:r>
            <a:br>
              <a:rPr lang="ru-RU" b="1" i="1"/>
            </a:br>
            <a:r>
              <a:rPr lang="ru-RU" b="1" i="1"/>
              <a:t>2 - мюллеров канал; </a:t>
            </a:r>
            <a:br>
              <a:rPr lang="ru-RU" b="1" i="1"/>
            </a:br>
            <a:r>
              <a:rPr lang="ru-RU" b="1" i="1"/>
              <a:t>3 - перитонеальная воронка пронефроса;</a:t>
            </a:r>
            <a:br>
              <a:rPr lang="ru-RU" b="1" i="1"/>
            </a:br>
            <a:r>
              <a:rPr lang="ru-RU" b="1" i="1"/>
              <a:t>4 - пронефротические гломерулы;</a:t>
            </a:r>
            <a:br>
              <a:rPr lang="ru-RU" b="1" i="1"/>
            </a:br>
            <a:r>
              <a:rPr lang="ru-RU" b="1" i="1"/>
              <a:t>5 - половая железа;</a:t>
            </a:r>
            <a:br>
              <a:rPr lang="ru-RU" b="1" i="1"/>
            </a:br>
            <a:r>
              <a:rPr lang="ru-RU" b="1" i="1"/>
              <a:t>6 - мезонефротические канальцы;</a:t>
            </a:r>
            <a:br>
              <a:rPr lang="ru-RU" b="1" i="1"/>
            </a:br>
            <a:r>
              <a:rPr lang="ru-RU" b="1" i="1"/>
              <a:t>7 - мезонефротические гломерулы;</a:t>
            </a:r>
            <a:br>
              <a:rPr lang="ru-RU" b="1" i="1"/>
            </a:br>
            <a:r>
              <a:rPr lang="ru-RU" b="1" i="1"/>
              <a:t>8 - пронефротическая артерия;</a:t>
            </a:r>
            <a:br>
              <a:rPr lang="ru-RU" b="1" i="1"/>
            </a:br>
            <a:r>
              <a:rPr lang="ru-RU" b="1" i="1"/>
              <a:t>9 - аорта;</a:t>
            </a:r>
            <a:br>
              <a:rPr lang="ru-RU" b="1" i="1"/>
            </a:br>
            <a:r>
              <a:rPr lang="ru-RU" b="1" i="1"/>
              <a:t>10 - окончательная почка;</a:t>
            </a:r>
            <a:br>
              <a:rPr lang="ru-RU" b="1" i="1"/>
            </a:br>
            <a:r>
              <a:rPr lang="ru-RU" b="1" i="1"/>
              <a:t>11 - мочеточник;</a:t>
            </a:r>
            <a:br>
              <a:rPr lang="ru-RU" b="1" i="1"/>
            </a:br>
            <a:r>
              <a:rPr lang="ru-RU" b="1" i="1"/>
              <a:t>12 - мочевой пузырь (аллантоис).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4296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/>
              <a:t>	7. Отечный синдром при отсутствии изменений в анализах мочи не является признаком гломерулонефрита и это общеизвестно. И уж тем более не следует расценивать его как урологическое заболевание. Причиной почечных отеков является снижение клубочковой фильтрации и задержка ионов натрия. </a:t>
            </a:r>
          </a:p>
          <a:p>
            <a:pPr algn="just"/>
            <a:r>
              <a:rPr lang="ru-RU" sz="2000" b="1"/>
              <a:t>	А при обструктивных уропатиях деструкции подвергаются в первую очередь тубулярные отделы нефронов, расположенные в медуллярном слое паренхимы и ответственные за резорбцию воды и натрия. Клиническим эквивалентом подобных поражений может быть только компенсированная или декомпенсированная потеря жидкости и электролитов. Единственным исключением из этого правила может быть ОПН постренальной этиологии, например при обструкции функционально единственной почки или на почве продолжительной острой задержки мочи. </a:t>
            </a:r>
          </a:p>
          <a:p>
            <a:pPr algn="just"/>
            <a:r>
              <a:rPr lang="ru-RU" sz="2000" b="1"/>
              <a:t>	Дифференцировать подобную ситуацию несложно, т.к. имеется олиго- или анурия, азотемия, резкое расширение одной или обеих лоханок при УЗИ, а иногда пальпируемый мочевой пузырь и большое количество застойной мочи при его катетеризации.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858250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atin typeface="+mn-lt"/>
                <a:cs typeface="+mn-cs"/>
              </a:rPr>
              <a:t>	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. Абдоминальные опухолевидные образования являются индикатором хирургической патологии и при любой их локализации урологический генез предполагается с вероятностью около 60%.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Ультрасонографическая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их оценка не всегда достоверна, особенно у детей с подковообразной и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дистопированными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почками. «Отсутствующая» на УЗИ почка нередко обнаруживается на экскреторных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урограммах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в проекции крупных костных массивов, затрудняющих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ультрасонографическую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визуализацию.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	Наиболее частой причиной ошибочных лапаротомий у детей с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пиелонефритом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дистопированной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почки или перемежающимся гидронефрозом является подозрение на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аппендикулярный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инфильтрат или кишечную непроходимость</a:t>
            </a:r>
            <a:r>
              <a:rPr lang="ru-RU" sz="2100" b="1">
                <a:latin typeface="Arial" pitchFamily="34" charset="0"/>
                <a:cs typeface="Arial" pitchFamily="34" charset="0"/>
              </a:rPr>
              <a:t>. 	Хирург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, не владеющий техникой реконструктивных операций на органах мочевой системы и обнаруживший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забрюшинный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объемный процесс, должен отказаться от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субоперационной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его ревизии, если нет легко различимых признаков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забрюшинной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гематомы или флегмоны. 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400" b="1"/>
          </a:p>
          <a:p>
            <a:pPr algn="just"/>
            <a:endParaRPr lang="ru-RU" sz="2400" b="1"/>
          </a:p>
          <a:p>
            <a:pPr algn="just"/>
            <a:r>
              <a:rPr lang="ru-RU" sz="2400" b="1"/>
              <a:t>	Методы исследования, применяемые при диагностике урологических заболеваний, дают представление как о структуре, так и о функции исследуемых органов. 	</a:t>
            </a:r>
          </a:p>
          <a:p>
            <a:pPr algn="just"/>
            <a:r>
              <a:rPr lang="ru-RU" sz="2400" b="1"/>
              <a:t>	Универсального метода, который позволил бы решить обе задачи, нет. При постановке диагноза возникает необходимость в комплексном обследовании ребенка и применении взаимодополняющих методов.</a:t>
            </a:r>
            <a:br>
              <a:rPr lang="ru-RU" sz="2400" b="1"/>
            </a:br>
            <a:r>
              <a:rPr lang="ru-RU" sz="2400" b="1"/>
              <a:t>  	Одним из основных скрининг-методов является ультразвуковой. Быстрый технический прогресс привел к расширению диагностических возможностей эхографии, позволяющей получить достаточно полное представление о структуре исследуемого органа. 	Неинвазивность метода делает его незаменимым в детской практике.</a:t>
            </a:r>
          </a:p>
          <a:p>
            <a:pPr algn="just"/>
            <a:r>
              <a:rPr lang="ru-RU" sz="1000"/>
              <a:t/>
            </a:r>
            <a:br>
              <a:rPr lang="ru-RU" sz="1000"/>
            </a:br>
            <a:endParaRPr lang="ru-RU">
              <a:latin typeface="Corbel" pitchFamily="34" charset="0"/>
            </a:endParaRPr>
          </a:p>
        </p:txBody>
      </p:sp>
      <p:pic>
        <p:nvPicPr>
          <p:cNvPr id="34819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36525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285875" y="285750"/>
            <a:ext cx="677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ОБСЛЕДОВАНИЕ РЕБЕНКА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Пренатальная\grishina20080201102113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Основными диагностическими методами в урологии остаются рентгенологические, наиболее распространенными среди которых являются экскреторная урография и цистография.</a:t>
            </a:r>
          </a:p>
          <a:p>
            <a:pPr algn="just"/>
            <a:endParaRPr lang="ru-RU" sz="2400" b="1"/>
          </a:p>
          <a:p>
            <a:pPr algn="just"/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142875" y="1785938"/>
            <a:ext cx="87868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/>
              <a:t>	Выполнению урограмм предшествует обзорный снимок брюшной полости, захватывающий область от VI грудного позвонка до седалищных бугров. Обзорный снимок позволяет выявить тени, подозрительные на конкременты, в проекции почек, мочеточников, мочевого пузыря и уретры.</a:t>
            </a:r>
          </a:p>
          <a:p>
            <a:pPr algn="just"/>
            <a:r>
              <a:rPr lang="ru-RU" sz="2400" b="1"/>
              <a:t>  	Кроме этого, производится оценка состояния костной системы, в первую очередь пояснично-крестцового отдела, так как его аномалиями (spina bifida, агенезия крестца и копчика, сакрализация, диастематомиелия и др.) часто сопровождаются пороки развития мочевыделительной системы. </a:t>
            </a:r>
            <a:endParaRPr lang="ru-RU" sz="2400" b="1">
              <a:latin typeface="Corbel" pitchFamily="34" charset="0"/>
            </a:endParaRPr>
          </a:p>
        </p:txBody>
      </p:sp>
      <p:pic>
        <p:nvPicPr>
          <p:cNvPr id="36868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57346" name="Picture 2" descr="D:\UCHEBNIK\G05\PIC_HI\5_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357686" cy="5895042"/>
          </a:xfrm>
          <a:prstGeom prst="rect">
            <a:avLst/>
          </a:prstGeom>
          <a:noFill/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187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&lt;&gt; </a:t>
            </a:r>
          </a:p>
        </p:txBody>
      </p:sp>
      <p:pic>
        <p:nvPicPr>
          <p:cNvPr id="57348" name="Picture 4" descr="D:\UCHEBNIK\G05\PIC_HI\5_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7000" contrast="28000"/>
          </a:blip>
          <a:srcRect/>
          <a:stretch>
            <a:fillRect/>
          </a:stretch>
        </p:blipFill>
        <p:spPr bwMode="auto">
          <a:xfrm>
            <a:off x="4357686" y="49715"/>
            <a:ext cx="4786314" cy="5795013"/>
          </a:xfrm>
          <a:prstGeom prst="rect">
            <a:avLst/>
          </a:prstGeom>
          <a:noFill/>
        </p:spPr>
      </p:pic>
      <p:sp>
        <p:nvSpPr>
          <p:cNvPr id="37894" name="Прямоугольник 5"/>
          <p:cNvSpPr>
            <a:spLocks noChangeArrowheads="1"/>
          </p:cNvSpPr>
          <p:nvPr/>
        </p:nvSpPr>
        <p:spPr bwMode="auto">
          <a:xfrm>
            <a:off x="4500563" y="6143625"/>
            <a:ext cx="464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Аплазия крестца и копчика.</a:t>
            </a:r>
            <a:endParaRPr lang="ru-RU" sz="2000" b="1"/>
          </a:p>
        </p:txBody>
      </p:sp>
      <p:sp>
        <p:nvSpPr>
          <p:cNvPr id="37895" name="Прямоугольник 6"/>
          <p:cNvSpPr>
            <a:spLocks noChangeArrowheads="1"/>
          </p:cNvSpPr>
          <p:nvPr/>
        </p:nvSpPr>
        <p:spPr bwMode="auto">
          <a:xfrm>
            <a:off x="0" y="5842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В проекции обеих почек - множественные тени конкрементов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000" b="1" i="1"/>
              <a:t>Экскреторная урография </a:t>
            </a:r>
            <a:r>
              <a:rPr lang="ru-RU" sz="2000" b="1"/>
              <a:t>состоит в выполнении серии рентгенограмм после внутривенного введения водорастворимых трийодсодержащих препаратов (верографин, трийодтраст, хайпек и др.), экскретируемых почками. </a:t>
            </a:r>
            <a:endParaRPr lang="ru-RU" sz="2000"/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&gt; </a:t>
            </a:r>
          </a:p>
        </p:txBody>
      </p:sp>
      <p:pic>
        <p:nvPicPr>
          <p:cNvPr id="58370" name="Picture 2" descr="D:\UCHEBNIK\G05\PIC_HI\5_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9000" contrast="31000"/>
          </a:blip>
          <a:srcRect/>
          <a:stretch>
            <a:fillRect/>
          </a:stretch>
        </p:blipFill>
        <p:spPr bwMode="auto">
          <a:xfrm>
            <a:off x="184974" y="1633095"/>
            <a:ext cx="3672646" cy="5240239"/>
          </a:xfrm>
          <a:prstGeom prst="rect">
            <a:avLst/>
          </a:prstGeom>
          <a:noFill/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0" y="0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09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58372" name="Picture 4" descr="D:\UCHEBNIK\G05\PIC_HI\5_6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7000" contrast="19000"/>
          </a:blip>
          <a:srcRect/>
          <a:stretch>
            <a:fillRect/>
          </a:stretch>
        </p:blipFill>
        <p:spPr bwMode="auto">
          <a:xfrm>
            <a:off x="5143504" y="1603810"/>
            <a:ext cx="3643306" cy="525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Текст 3"/>
          <p:cNvSpPr>
            <a:spLocks noGrp="1"/>
          </p:cNvSpPr>
          <p:nvPr>
            <p:ph type="body" sz="half" idx="2"/>
          </p:nvPr>
        </p:nvSpPr>
        <p:spPr>
          <a:xfrm>
            <a:off x="323527" y="214313"/>
            <a:ext cx="3141985" cy="5911850"/>
          </a:xfrm>
        </p:spPr>
        <p:txBody>
          <a:bodyPr/>
          <a:lstStyle/>
          <a:p>
            <a:r>
              <a:rPr lang="ru-RU" sz="2000" b="1" dirty="0" smtClean="0">
                <a:effectLst/>
                <a:latin typeface="Arial" charset="0"/>
              </a:rPr>
              <a:t>Компьютерная томография с </a:t>
            </a:r>
            <a:r>
              <a:rPr lang="ru-RU" sz="2000" b="1" dirty="0" err="1" smtClean="0">
                <a:effectLst/>
                <a:latin typeface="Arial" charset="0"/>
              </a:rPr>
              <a:t>болюсным</a:t>
            </a:r>
            <a:r>
              <a:rPr lang="ru-RU" sz="2000" b="1" dirty="0" smtClean="0">
                <a:effectLst/>
                <a:latin typeface="Arial" charset="0"/>
              </a:rPr>
              <a:t> </a:t>
            </a:r>
            <a:r>
              <a:rPr lang="ru-RU" sz="2000" b="1" dirty="0" err="1" smtClean="0">
                <a:effectLst/>
                <a:latin typeface="Arial" charset="0"/>
              </a:rPr>
              <a:t>контрстированием</a:t>
            </a:r>
            <a:r>
              <a:rPr lang="ru-RU" sz="2000" b="1" dirty="0" smtClean="0">
                <a:effectLst/>
                <a:latin typeface="Arial" charset="0"/>
              </a:rPr>
              <a:t> и преобразованием </a:t>
            </a:r>
          </a:p>
          <a:p>
            <a:r>
              <a:rPr lang="ru-RU" sz="2000" b="1" dirty="0" smtClean="0">
                <a:effectLst/>
                <a:latin typeface="Arial" charset="0"/>
              </a:rPr>
              <a:t>в 3</a:t>
            </a:r>
            <a:r>
              <a:rPr lang="en-US" sz="2000" b="1" dirty="0" smtClean="0">
                <a:effectLst/>
                <a:latin typeface="Arial" charset="0"/>
              </a:rPr>
              <a:t>D</a:t>
            </a:r>
            <a:endParaRPr lang="ru-RU" sz="2000" b="1" dirty="0" smtClean="0">
              <a:effectLst/>
              <a:latin typeface="Arial" charset="0"/>
            </a:endParaRPr>
          </a:p>
        </p:txBody>
      </p:sp>
      <p:pic>
        <p:nvPicPr>
          <p:cNvPr id="47107" name="Picture 2" descr="F:\Лекции Афукова\КТ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33" t="11201" b="9465"/>
          <a:stretch>
            <a:fillRect/>
          </a:stretch>
        </p:blipFill>
        <p:spPr>
          <a:xfrm>
            <a:off x="3275013" y="-14288"/>
            <a:ext cx="5654675" cy="6788151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Текст 3"/>
          <p:cNvSpPr>
            <a:spLocks noGrp="1"/>
          </p:cNvSpPr>
          <p:nvPr>
            <p:ph type="body" sz="half" idx="2"/>
          </p:nvPr>
        </p:nvSpPr>
        <p:spPr>
          <a:xfrm>
            <a:off x="323527" y="214313"/>
            <a:ext cx="3141985" cy="5911850"/>
          </a:xfrm>
        </p:spPr>
        <p:txBody>
          <a:bodyPr/>
          <a:lstStyle/>
          <a:p>
            <a:r>
              <a:rPr lang="ru-RU" sz="2000" b="1" dirty="0" smtClean="0">
                <a:effectLst/>
                <a:latin typeface="Arial" charset="0"/>
              </a:rPr>
              <a:t>Компьютерная томография с </a:t>
            </a:r>
            <a:r>
              <a:rPr lang="ru-RU" sz="2000" b="1" dirty="0" err="1" smtClean="0">
                <a:effectLst/>
                <a:latin typeface="Arial" charset="0"/>
              </a:rPr>
              <a:t>болюсным</a:t>
            </a:r>
            <a:r>
              <a:rPr lang="ru-RU" sz="2000" b="1" dirty="0" smtClean="0">
                <a:effectLst/>
                <a:latin typeface="Arial" charset="0"/>
              </a:rPr>
              <a:t> </a:t>
            </a:r>
            <a:r>
              <a:rPr lang="ru-RU" sz="2000" b="1" dirty="0" err="1" smtClean="0">
                <a:effectLst/>
                <a:latin typeface="Arial" charset="0"/>
              </a:rPr>
              <a:t>контрстированием</a:t>
            </a:r>
            <a:r>
              <a:rPr lang="ru-RU" sz="2000" b="1" dirty="0" smtClean="0">
                <a:effectLst/>
                <a:latin typeface="Arial" charset="0"/>
              </a:rPr>
              <a:t> и преобразованием в 3</a:t>
            </a:r>
            <a:r>
              <a:rPr lang="en-US" sz="2000" b="1" dirty="0" smtClean="0">
                <a:effectLst/>
                <a:latin typeface="Arial" charset="0"/>
              </a:rPr>
              <a:t>D</a:t>
            </a:r>
            <a:endParaRPr lang="ru-RU" sz="2000" b="1" dirty="0" smtClean="0">
              <a:effectLst/>
              <a:latin typeface="Arial" charset="0"/>
            </a:endParaRPr>
          </a:p>
        </p:txBody>
      </p:sp>
      <p:pic>
        <p:nvPicPr>
          <p:cNvPr id="48131" name="Picture 2" descr="F:\Лекции Афукова\КТ\IMG_8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239" t="9981" r="4507" b="10686"/>
          <a:stretch>
            <a:fillRect/>
          </a:stretch>
        </p:blipFill>
        <p:spPr>
          <a:xfrm>
            <a:off x="3417888" y="0"/>
            <a:ext cx="5726112" cy="676751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/>
              <a:t>	</a:t>
            </a:r>
          </a:p>
          <a:p>
            <a:pPr algn="just"/>
            <a:r>
              <a:rPr lang="ru-RU" sz="2000" b="1"/>
              <a:t>	</a:t>
            </a:r>
            <a:r>
              <a:rPr lang="ru-RU" sz="2400" b="1" i="1"/>
              <a:t>Цистоуретрография</a:t>
            </a:r>
            <a:r>
              <a:rPr lang="ru-RU" sz="2000" b="1"/>
              <a:t> - рентгеноконтрастное исследование мочевого пузыря и уретры. В качестве контрастного вещества используют водорастворимые трийодсодержащие препараты 10% концентрации. </a:t>
            </a:r>
          </a:p>
          <a:p>
            <a:pPr algn="just"/>
            <a:r>
              <a:rPr lang="ru-RU" sz="2000" b="1"/>
              <a:t>	Мочевой пузырь заполняют теплым раствором контрастного вещества до императивного позыва на мочеиспускание. Выполняют рентгеновский снимок в прямой проекции с обязательным захватом поясничной области (проекция почек). При исследовании можно оценить форму мочевого пузыря, его контуры, наличие дивертикулов и дефектов наполнения, а главное - выявить возможный заброс контрастного вещества в мочеточники и коллекторные системы почек - пузырно-мочеточниковый (пузырно-лоханочный) рефлюкс, который при данном исследовании является пассивным.</a:t>
            </a:r>
          </a:p>
          <a:p>
            <a:pPr algn="just"/>
            <a:r>
              <a:rPr lang="ru-RU" sz="2000" b="1"/>
              <a:t>  	Большое диагностическое значение имеет следующий рентгеновский снимок, выполняемый во время мочеиспускания, - </a:t>
            </a:r>
            <a:r>
              <a:rPr lang="ru-RU" sz="2000" b="1" i="1"/>
              <a:t>микционная цистография</a:t>
            </a:r>
            <a:r>
              <a:rPr lang="ru-RU" sz="2000" b="1"/>
              <a:t>, позволяющая выявить активный пузырно-мочеточниковый рефлюкс и оценить состояние уретры на всем протяжении. </a:t>
            </a:r>
            <a:endParaRPr lang="ru-RU" sz="2000" b="1">
              <a:latin typeface="Corbel" pitchFamily="34" charset="0"/>
            </a:endParaRPr>
          </a:p>
        </p:txBody>
      </p:sp>
      <p:pic>
        <p:nvPicPr>
          <p:cNvPr id="39939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5720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tabLst>
                <a:tab pos="457200" algn="l"/>
              </a:tabLst>
            </a:pPr>
            <a:r>
              <a:rPr lang="ru-RU" sz="1400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Онто- и филогенетически различают три системы почек: 1) переднюю, или головную (предпочку), пронефрос; 2) первичную (среднюю почку), вольфово тело, мезонефрос; 3) постоянную (или окончательную) почку, метанефрос. </a:t>
            </a:r>
          </a:p>
          <a:p>
            <a:pPr indent="228600" eaLnBrk="0" hangingPunct="0">
              <a:tabLst>
                <a:tab pos="457200" algn="l"/>
              </a:tabLst>
            </a:pPr>
            <a:endParaRPr lang="ru-RU">
              <a:cs typeface="Times New Roman" pitchFamily="18" charset="0"/>
            </a:endParaRPr>
          </a:p>
        </p:txBody>
      </p:sp>
      <p:pic>
        <p:nvPicPr>
          <p:cNvPr id="12291" name="Picture 1" descr="E:\G05\pic\Bullet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5720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42875" y="2786063"/>
            <a:ext cx="87868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tabLst>
                <a:tab pos="457200" algn="l"/>
              </a:tabLst>
            </a:pPr>
            <a:r>
              <a:rPr lang="ru-RU" sz="2400" b="1">
                <a:cs typeface="Times New Roman" pitchFamily="18" charset="0"/>
              </a:rPr>
              <a:t>	Пронефрос - парный орган, состоящий из 6-10 пар выделительных канальцев (протонефридий). Располагается ближе к переднему концу тела. Протонефридии с помощью почечных воронок сообщаются со вторичной полостью тела. Противоположные концы выделительных канальцев соединяются с первичным экскреторным каналом, открывающимся в целомическую полость.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</a:t>
            </a:r>
          </a:p>
        </p:txBody>
      </p:sp>
      <p:pic>
        <p:nvPicPr>
          <p:cNvPr id="60418" name="Picture 2" descr="D:\UCHEBNIK\G05\PIC_HI\5_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" contrast="21000"/>
          </a:blip>
          <a:srcRect/>
          <a:stretch>
            <a:fillRect/>
          </a:stretch>
        </p:blipFill>
        <p:spPr bwMode="auto">
          <a:xfrm>
            <a:off x="0" y="0"/>
            <a:ext cx="4357686" cy="6093816"/>
          </a:xfrm>
          <a:prstGeom prst="rect">
            <a:avLst/>
          </a:prstGeom>
          <a:noFill/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0" y="0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09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60420" name="Picture 4" descr="D:\UCHEBNIK\G05\PIC_HI\5_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4000" contrast="21000"/>
          </a:blip>
          <a:srcRect/>
          <a:stretch>
            <a:fillRect/>
          </a:stretch>
        </p:blipFill>
        <p:spPr bwMode="auto">
          <a:xfrm>
            <a:off x="4857752" y="0"/>
            <a:ext cx="4130775" cy="603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86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Все описанные выше исследования несут в основном информацию о структурных изменениях исследуемых органов и позволяют оценить их функцию лишь косвенно. </a:t>
            </a:r>
          </a:p>
          <a:p>
            <a:pPr algn="just"/>
            <a:r>
              <a:rPr lang="ru-RU" sz="2400" b="1"/>
              <a:t>	Одним из методов, дающих оригинальную количественную информацию о </a:t>
            </a: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14313" y="2071688"/>
            <a:ext cx="8715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/>
              <a:t>функции органа, </a:t>
            </a:r>
          </a:p>
          <a:p>
            <a:pPr algn="just"/>
            <a:r>
              <a:rPr lang="ru-RU" sz="2400" b="1"/>
              <a:t>является радио-нуклидное исследование. </a:t>
            </a:r>
          </a:p>
          <a:p>
            <a:pPr algn="just"/>
            <a:r>
              <a:rPr lang="ru-RU" sz="2400" b="1"/>
              <a:t>	В детской практике используют радио-нуклидную ренографию, непрямую ренангиографию и динамическую нефросцинтиграфию. </a:t>
            </a:r>
          </a:p>
          <a:p>
            <a:pPr algn="just"/>
            <a:r>
              <a:rPr lang="ru-RU" sz="2400" b="1"/>
              <a:t>	Наиболее полную информацию можно получить при использовании радионуклидной ренангиографии. Метод основан на исследовании процесса прохождения радиофармпрепарата через сосудистую систему почек.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001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400" b="1" dirty="0">
                <a:latin typeface="Arial" pitchFamily="34" charset="0"/>
              </a:rPr>
              <a:t>Аномалии почек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latin typeface="Arial" charset="0"/>
                <a:cs typeface="Arial" charset="0"/>
              </a:rPr>
              <a:t>Аномалия (</a:t>
            </a:r>
            <a:r>
              <a:rPr lang="en-US" sz="2800" b="1" smtClean="0">
                <a:latin typeface="Arial" charset="0"/>
                <a:cs typeface="Arial" charset="0"/>
              </a:rPr>
              <a:t>anomalia; </a:t>
            </a:r>
            <a:r>
              <a:rPr lang="ru-RU" sz="2800" b="1" smtClean="0">
                <a:latin typeface="Arial" charset="0"/>
                <a:cs typeface="Arial" charset="0"/>
              </a:rPr>
              <a:t>греч. «отклонение» ) – врожденное стойкое отклонение от нормы структуры и (или) функции, присущей данному биологическому виду.</a:t>
            </a:r>
          </a:p>
          <a:p>
            <a:pPr algn="just" eaLnBrk="1" hangingPunct="1"/>
            <a:r>
              <a:rPr lang="ru-RU" sz="2800" b="1" smtClean="0">
                <a:latin typeface="Arial" charset="0"/>
                <a:cs typeface="Arial" charset="0"/>
              </a:rPr>
              <a:t>Аномалии мочевой системы относятся к наиболее распространенным и составляют 40% врожденных пороков развития.</a:t>
            </a:r>
          </a:p>
          <a:p>
            <a:pPr algn="just" eaLnBrk="1" hangingPunct="1"/>
            <a:r>
              <a:rPr lang="ru-RU" sz="2800" b="1" smtClean="0">
                <a:latin typeface="Arial" charset="0"/>
                <a:cs typeface="Arial" charset="0"/>
              </a:rPr>
              <a:t>С пороками мочеполовой системы рождается 14% детей </a:t>
            </a:r>
            <a:r>
              <a:rPr lang="en-US" sz="2800" b="1" smtClean="0">
                <a:latin typeface="Arial" charset="0"/>
                <a:cs typeface="Arial" charset="0"/>
              </a:rPr>
              <a:t> (R.Fotter</a:t>
            </a: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en-US" sz="2800" b="1" smtClean="0">
                <a:latin typeface="Arial" charset="0"/>
                <a:cs typeface="Arial" charset="0"/>
              </a:rPr>
              <a:t>1999).</a:t>
            </a:r>
            <a:endParaRPr lang="ru-RU" sz="2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2800" smtClean="0"/>
              <a:t>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865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Аномалии могут быть:</a:t>
            </a:r>
          </a:p>
          <a:p>
            <a:pPr algn="just" eaLnBrk="1" hangingPunct="1"/>
            <a:r>
              <a:rPr lang="ru-RU" b="1" smtClean="0">
                <a:latin typeface="Arial" charset="0"/>
                <a:cs typeface="Arial" charset="0"/>
              </a:rPr>
              <a:t> единичные и множественные</a:t>
            </a:r>
          </a:p>
          <a:p>
            <a:pPr algn="just" eaLnBrk="1" hangingPunct="1"/>
            <a:r>
              <a:rPr lang="ru-RU" b="1" smtClean="0">
                <a:latin typeface="Arial" charset="0"/>
                <a:cs typeface="Arial" charset="0"/>
              </a:rPr>
              <a:t>Легкие (без клинических проявлений) и тяжелые, а так же сочетанные.</a:t>
            </a:r>
          </a:p>
          <a:p>
            <a:pPr algn="just" eaLnBrk="1" hangingPunct="1"/>
            <a:r>
              <a:rPr lang="ru-RU" b="1" smtClean="0">
                <a:latin typeface="Arial" charset="0"/>
                <a:cs typeface="Arial" charset="0"/>
              </a:rPr>
              <a:t>Аномалии почек выявляются у 42% детей с урологической патологией</a:t>
            </a:r>
          </a:p>
          <a:p>
            <a:pPr algn="just"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(С.Я.Долецкий 1985)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305800" cy="14636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chemeClr val="accent1"/>
                </a:solidFill>
              </a:rPr>
              <a:t>Международная классификация </a:t>
            </a:r>
            <a:r>
              <a:rPr lang="ru-RU" sz="2800">
                <a:solidFill>
                  <a:schemeClr val="accent1"/>
                </a:solidFill>
                <a:latin typeface="Arial" pitchFamily="34" charset="0"/>
              </a:rPr>
              <a:t>аномалий почек </a:t>
            </a:r>
            <a:r>
              <a:rPr lang="en-US" sz="2800">
                <a:solidFill>
                  <a:schemeClr val="accent1"/>
                </a:solidFill>
                <a:latin typeface="Arial" pitchFamily="34" charset="0"/>
              </a:rPr>
              <a:t> (Cambell’s Urology)1997</a:t>
            </a:r>
            <a:r>
              <a:rPr lang="ru-RU" sz="2800">
                <a:solidFill>
                  <a:schemeClr val="accent1"/>
                </a:solidFill>
              </a:rPr>
              <a:t/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en-US" sz="3400" b="1">
                <a:latin typeface="Arial" pitchFamily="34" charset="0"/>
              </a:rPr>
              <a:t> </a:t>
            </a:r>
            <a:endParaRPr lang="ru-RU" sz="3400" b="1"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4267200"/>
          </a:xfrm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количества почек:</a:t>
            </a:r>
            <a:r>
              <a:rPr lang="ru-RU" b="1" smtClean="0">
                <a:latin typeface="Arial Black" pitchFamily="34" charset="0"/>
              </a:rPr>
              <a:t> </a:t>
            </a:r>
            <a:endParaRPr lang="en-US" b="1" smtClean="0">
              <a:latin typeface="Arial Black" pitchFamily="34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 величины (объема) и структуры  почек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положения почки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формы и сращения почек.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ротации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почечных сосудов.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055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I.    Аномалии количества почек:</a:t>
            </a:r>
          </a:p>
          <a:p>
            <a:pPr algn="just"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</a:t>
            </a:r>
            <a:r>
              <a:rPr lang="ru-RU" sz="28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А. Агенезия (аплазия)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        1.Двусторонняя агенезия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        2.Односторонняя агенезия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ru-RU" sz="28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Б. Удвоение почки</a:t>
            </a:r>
            <a:r>
              <a:rPr lang="ru-RU" sz="2800" b="1" smtClean="0">
                <a:latin typeface="Arial" charset="0"/>
                <a:cs typeface="Arial" charset="0"/>
              </a:rPr>
              <a:t> – полное и </a:t>
            </a:r>
            <a:r>
              <a:rPr lang="en-US" sz="2800" b="1" smtClean="0">
                <a:latin typeface="Arial" charset="0"/>
                <a:cs typeface="Arial" charset="0"/>
              </a:rPr>
              <a:t>   </a:t>
            </a:r>
          </a:p>
          <a:p>
            <a:pPr algn="just" eaLnBrk="1" hangingPunct="1">
              <a:buFontTx/>
              <a:buNone/>
            </a:pPr>
            <a:r>
              <a:rPr lang="en-US" sz="2800" b="1" smtClean="0">
                <a:latin typeface="Arial" charset="0"/>
                <a:cs typeface="Arial" charset="0"/>
              </a:rPr>
              <a:t>                                          </a:t>
            </a:r>
            <a:r>
              <a:rPr lang="ru-RU" sz="2800" b="1" smtClean="0">
                <a:latin typeface="Arial" charset="0"/>
                <a:cs typeface="Arial" charset="0"/>
              </a:rPr>
              <a:t>неполное;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ru-RU" sz="28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В. Добавочная, третья почка.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029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Агенезия почки (односторонняя)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    Единственная почка  викарно гипертрофирована и в функциональном отношении более деятельна и приспособлена к отрицательным воздействиям, чем почка после нефрэктомии.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Обследования: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    </a:t>
            </a:r>
            <a:r>
              <a:rPr lang="ru-RU" b="1" smtClean="0">
                <a:solidFill>
                  <a:schemeClr val="hlink"/>
                </a:solidFill>
                <a:latin typeface="Arial" charset="0"/>
                <a:cs typeface="Arial" charset="0"/>
              </a:rPr>
              <a:t>УЗИ + экск. урография</a:t>
            </a:r>
          </a:p>
          <a:p>
            <a:pPr eaLnBrk="1" hangingPunct="1">
              <a:buFontTx/>
              <a:buChar char="-"/>
            </a:pPr>
            <a:r>
              <a:rPr lang="ru-RU" sz="2400" b="1" smtClean="0">
                <a:latin typeface="Arial" charset="0"/>
                <a:cs typeface="Arial" charset="0"/>
              </a:rPr>
              <a:t>отсутствие почки в типичном месте</a:t>
            </a:r>
          </a:p>
          <a:p>
            <a:pPr eaLnBrk="1" hangingPunct="1">
              <a:buFontTx/>
              <a:buChar char="-"/>
            </a:pPr>
            <a:r>
              <a:rPr lang="ru-RU" sz="2400" b="1" smtClean="0">
                <a:latin typeface="Arial" charset="0"/>
                <a:cs typeface="Arial" charset="0"/>
              </a:rPr>
              <a:t>викарная гипертрофия ед. почки</a:t>
            </a:r>
          </a:p>
          <a:p>
            <a:pPr eaLnBrk="1" hangingPunct="1">
              <a:buFontTx/>
              <a:buChar char="-"/>
            </a:pPr>
            <a:r>
              <a:rPr lang="ru-RU" sz="2400" b="1" smtClean="0">
                <a:latin typeface="Arial" charset="0"/>
                <a:cs typeface="Arial" charset="0"/>
              </a:rPr>
              <a:t>отсутствие устья мочеточника (однако два устья не исключает агенезию почки)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7325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smtClean="0">
                <a:solidFill>
                  <a:schemeClr val="accent1"/>
                </a:solidFill>
              </a:rPr>
              <a:t>   </a:t>
            </a:r>
            <a:r>
              <a:rPr lang="ru-RU" sz="2800" b="1" smtClean="0">
                <a:solidFill>
                  <a:schemeClr val="accent1"/>
                </a:solidFill>
              </a:rPr>
              <a:t>Удвоение почки</a:t>
            </a:r>
            <a:r>
              <a:rPr lang="ru-RU" sz="2800" b="1" smtClean="0"/>
              <a:t> – наиболее частая аномалия</a:t>
            </a:r>
            <a:r>
              <a:rPr lang="ru-RU" sz="2400" b="1" smtClean="0"/>
              <a:t> </a:t>
            </a:r>
            <a:r>
              <a:rPr lang="ru-RU" sz="2800" b="1" smtClean="0"/>
              <a:t>этого органа</a:t>
            </a:r>
          </a:p>
          <a:p>
            <a:pPr algn="just" eaLnBrk="1" hangingPunct="1"/>
            <a:r>
              <a:rPr lang="ru-RU" sz="2800" b="1" smtClean="0"/>
              <a:t>Почка имеет больший по длине размер.</a:t>
            </a:r>
          </a:p>
          <a:p>
            <a:pPr algn="just" eaLnBrk="1" hangingPunct="1"/>
            <a:r>
              <a:rPr lang="ru-RU" sz="2800" b="1" smtClean="0"/>
              <a:t>Верхняя половина всегда значительно меньше нижней</a:t>
            </a:r>
          </a:p>
          <a:p>
            <a:pPr algn="just" eaLnBrk="1" hangingPunct="1"/>
            <a:r>
              <a:rPr lang="ru-RU" sz="2800" b="1" smtClean="0"/>
              <a:t>Кровоснабжение осуществляется двумя (раздельными) почечными артериями. Разделены  и лимфатические коллекторы.</a:t>
            </a:r>
          </a:p>
          <a:p>
            <a:pPr algn="just" eaLnBrk="1" hangingPunct="1"/>
            <a:r>
              <a:rPr lang="ru-RU" sz="2800" b="1" smtClean="0"/>
              <a:t>На в\в урограммах в едином контуре паренхимы удвоенной почки определяются две раздельных ЧЛС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&gt; </a:t>
            </a:r>
          </a:p>
        </p:txBody>
      </p:sp>
      <p:pic>
        <p:nvPicPr>
          <p:cNvPr id="61442" name="Picture 2" descr="D:\UCHEBNIK\G05\PIC_HI\5_2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" contrast="24000"/>
          </a:blip>
          <a:srcRect/>
          <a:stretch>
            <a:fillRect/>
          </a:stretch>
        </p:blipFill>
        <p:spPr bwMode="auto">
          <a:xfrm>
            <a:off x="1857356" y="0"/>
            <a:ext cx="4857784" cy="6911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Arial" charset="0"/>
                <a:cs typeface="Arial" charset="0"/>
              </a:rPr>
              <a:t>Рис.1  Схема неполного удвоения верхних мочевых путей слева (высокий фиссус).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Arial" charset="0"/>
                <a:cs typeface="Arial" charset="0"/>
              </a:rPr>
              <a:t>Рис.2. Схема неполного удвоения почки и мочеточника слева (низкий уретерофиссус)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Arial" charset="0"/>
                <a:cs typeface="Arial" charset="0"/>
              </a:rPr>
              <a:t>Рис.3. Схема полного удвоения почки и мочеточника слева, правило Вейгерта-Мейера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>
                <a:latin typeface="Arial" pitchFamily="34" charset="0"/>
              </a:rPr>
              <a:t>Аномалии почек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155892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pic>
        <p:nvPicPr>
          <p:cNvPr id="50181" name="Picture 4" descr="Удвоение высокий фиссус"/>
          <p:cNvPicPr>
            <a:picLocks noChangeAspect="1" noChangeArrowheads="1"/>
          </p:cNvPicPr>
          <p:nvPr/>
        </p:nvPicPr>
        <p:blipFill>
          <a:blip r:embed="rId2" cstate="print">
            <a:lum bright="12000" contrast="72000"/>
          </a:blip>
          <a:srcRect/>
          <a:stretch>
            <a:fillRect/>
          </a:stretch>
        </p:blipFill>
        <p:spPr bwMode="auto">
          <a:xfrm>
            <a:off x="609600" y="685800"/>
            <a:ext cx="21050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8335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</a:p>
          <a:p>
            <a:pPr eaLnBrk="0" hangingPunct="0"/>
            <a:endParaRPr lang="ru-RU"/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0" y="161448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</a:t>
            </a:r>
            <a:r>
              <a:rPr lang="ru-RU" sz="1400"/>
              <a:t> </a:t>
            </a:r>
            <a:endParaRPr lang="ru-RU"/>
          </a:p>
        </p:txBody>
      </p:sp>
      <p:pic>
        <p:nvPicPr>
          <p:cNvPr id="50184" name="Picture 8" descr="Удвоен.низкий фиссус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3357563" y="714375"/>
            <a:ext cx="2428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188912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         </a:t>
            </a:r>
            <a:endParaRPr lang="ru-RU"/>
          </a:p>
        </p:txBody>
      </p:sp>
      <p:pic>
        <p:nvPicPr>
          <p:cNvPr id="50186" name="Picture 7" descr="Удвоение1"/>
          <p:cNvPicPr>
            <a:picLocks noChangeAspect="1" noChangeArrowheads="1"/>
          </p:cNvPicPr>
          <p:nvPr/>
        </p:nvPicPr>
        <p:blipFill>
          <a:blip r:embed="rId4" cstate="print">
            <a:lum contrast="60000"/>
          </a:blip>
          <a:srcRect b="11179"/>
          <a:stretch>
            <a:fillRect/>
          </a:stretch>
        </p:blipFill>
        <p:spPr bwMode="auto">
          <a:xfrm>
            <a:off x="6072188" y="685800"/>
            <a:ext cx="242411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38200" y="1295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336925" y="1106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308725" y="1030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_ri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4929188" y="0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Схема эмбриогенеза почки и экскреторных путей.</a:t>
            </a:r>
          </a:p>
        </p:txBody>
      </p:sp>
      <p:sp>
        <p:nvSpPr>
          <p:cNvPr id="13316" name="Прямоугольник 10"/>
          <p:cNvSpPr>
            <a:spLocks noChangeArrowheads="1"/>
          </p:cNvSpPr>
          <p:nvPr/>
        </p:nvSpPr>
        <p:spPr bwMode="auto">
          <a:xfrm>
            <a:off x="5000625" y="714375"/>
            <a:ext cx="4143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А - пронефрос;</a:t>
            </a:r>
            <a:br>
              <a:rPr lang="ru-RU" sz="2000" b="1" i="1"/>
            </a:br>
            <a:r>
              <a:rPr lang="ru-RU" sz="2000" b="1" i="1"/>
              <a:t>Б - мезонефрос;</a:t>
            </a:r>
            <a:br>
              <a:rPr lang="ru-RU" sz="2000" b="1" i="1"/>
            </a:br>
            <a:r>
              <a:rPr lang="ru-RU" sz="2000" b="1" i="1"/>
              <a:t>В - метанефрос;</a:t>
            </a:r>
            <a:br>
              <a:rPr lang="ru-RU" sz="2000" b="1" i="1"/>
            </a:br>
            <a:r>
              <a:rPr lang="ru-RU" sz="2000" b="1" i="1"/>
              <a:t/>
            </a:r>
            <a:br>
              <a:rPr lang="ru-RU" sz="2000" b="1" i="1"/>
            </a:br>
            <a:r>
              <a:rPr lang="ru-RU" b="1" i="1"/>
              <a:t>1 - вольфов канал; </a:t>
            </a:r>
            <a:br>
              <a:rPr lang="ru-RU" b="1" i="1"/>
            </a:br>
            <a:r>
              <a:rPr lang="ru-RU" b="1" i="1"/>
              <a:t>2 - мюллеров канал; </a:t>
            </a:r>
            <a:br>
              <a:rPr lang="ru-RU" b="1" i="1"/>
            </a:br>
            <a:r>
              <a:rPr lang="ru-RU" b="1" i="1"/>
              <a:t>3 - перитонеальная воронка пронефроса;</a:t>
            </a:r>
            <a:br>
              <a:rPr lang="ru-RU" b="1" i="1"/>
            </a:br>
            <a:r>
              <a:rPr lang="ru-RU" b="1" i="1"/>
              <a:t>4 - пронефротические гломерулы;</a:t>
            </a:r>
            <a:br>
              <a:rPr lang="ru-RU" b="1" i="1"/>
            </a:br>
            <a:r>
              <a:rPr lang="ru-RU" b="1" i="1"/>
              <a:t>5 - половая железа;</a:t>
            </a:r>
            <a:br>
              <a:rPr lang="ru-RU" b="1" i="1"/>
            </a:br>
            <a:r>
              <a:rPr lang="ru-RU" b="1" i="1"/>
              <a:t>6 - мезонефротические канальцы;</a:t>
            </a:r>
            <a:br>
              <a:rPr lang="ru-RU" b="1" i="1"/>
            </a:br>
            <a:r>
              <a:rPr lang="ru-RU" b="1" i="1"/>
              <a:t>7 - мезонефротические гломерулы;</a:t>
            </a:r>
            <a:br>
              <a:rPr lang="ru-RU" b="1" i="1"/>
            </a:br>
            <a:r>
              <a:rPr lang="ru-RU" b="1" i="1"/>
              <a:t>8 - пронефротическая артерия;</a:t>
            </a:r>
            <a:br>
              <a:rPr lang="ru-RU" b="1" i="1"/>
            </a:br>
            <a:r>
              <a:rPr lang="ru-RU" b="1" i="1"/>
              <a:t>9 - аорта;</a:t>
            </a:r>
            <a:br>
              <a:rPr lang="ru-RU" b="1" i="1"/>
            </a:br>
            <a:r>
              <a:rPr lang="ru-RU" b="1" i="1"/>
              <a:t>10 - окончательная почка;</a:t>
            </a:r>
            <a:br>
              <a:rPr lang="ru-RU" b="1" i="1"/>
            </a:br>
            <a:r>
              <a:rPr lang="ru-RU" b="1" i="1"/>
              <a:t>11 - мочеточник;</a:t>
            </a:r>
            <a:br>
              <a:rPr lang="ru-RU" b="1" i="1"/>
            </a:br>
            <a:r>
              <a:rPr lang="ru-RU" b="1" i="1"/>
              <a:t>12 - мочевой пузырь (аллантоис).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UCHEBNIK\G05\PIC_LO\5_27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5000" contrast="22000"/>
          </a:blip>
          <a:srcRect/>
          <a:stretch>
            <a:fillRect/>
          </a:stretch>
        </p:blipFill>
        <p:spPr bwMode="auto">
          <a:xfrm>
            <a:off x="428596" y="205348"/>
            <a:ext cx="8429684" cy="6657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почек. Удвоение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Эктопия устья добавочного мочеточника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                     </a:t>
            </a:r>
            <a:endParaRPr lang="ru-RU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en-US" sz="2800" b="1" smtClean="0">
                <a:latin typeface="Arial" charset="0"/>
                <a:cs typeface="Arial" charset="0"/>
              </a:rPr>
              <a:t>          </a:t>
            </a:r>
            <a:r>
              <a:rPr lang="ru-RU" sz="2800" b="1" smtClean="0">
                <a:latin typeface="Arial" charset="0"/>
                <a:cs typeface="Arial" charset="0"/>
              </a:rPr>
              <a:t> Устье может заканчиваться: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Шейка или дивертикул мочевого пузыря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Уретра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Преддверие влагалища,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Матка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Семенной пузырек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Кишечник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3"/>
          <p:cNvSpPr>
            <a:spLocks noChangeArrowheads="1"/>
          </p:cNvSpPr>
          <p:nvPr/>
        </p:nvSpPr>
        <p:spPr bwMode="auto">
          <a:xfrm>
            <a:off x="1214438" y="214313"/>
            <a:ext cx="7072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Arial Black" pitchFamily="34" charset="0"/>
                <a:cs typeface="Times New Roman" pitchFamily="18" charset="0"/>
              </a:rPr>
              <a:t>Аномалии положения почки</a:t>
            </a:r>
          </a:p>
          <a:p>
            <a:pPr algn="ctr"/>
            <a:r>
              <a:rPr lang="ru-RU" sz="3200" b="1">
                <a:latin typeface="Arial Black" pitchFamily="34" charset="0"/>
                <a:cs typeface="Times New Roman" pitchFamily="18" charset="0"/>
              </a:rPr>
              <a:t>Дистопия почки </a:t>
            </a:r>
            <a:endParaRPr lang="en-US" sz="3200" b="1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3251" name="Прямоугольник 4"/>
          <p:cNvSpPr>
            <a:spLocks noChangeArrowheads="1"/>
          </p:cNvSpPr>
          <p:nvPr/>
        </p:nvSpPr>
        <p:spPr bwMode="auto">
          <a:xfrm>
            <a:off x="285750" y="1357313"/>
            <a:ext cx="8643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Под этим названием понимают необычное расположение почек в связи с нарушением в эмбриогенезе процесса их восхождения. Частота аномалии в среднем 1:800. </a:t>
            </a:r>
          </a:p>
          <a:p>
            <a:pPr algn="just"/>
            <a:r>
              <a:rPr lang="ru-RU" sz="2400" b="1"/>
              <a:t>	Дистопия почки чаще наблюдается у лиц мужского пола.</a:t>
            </a:r>
          </a:p>
          <a:p>
            <a:pPr algn="just"/>
            <a:endParaRPr lang="ru-RU" sz="2400" b="1"/>
          </a:p>
        </p:txBody>
      </p:sp>
      <p:sp>
        <p:nvSpPr>
          <p:cNvPr id="53252" name="Rectangle 1"/>
          <p:cNvSpPr>
            <a:spLocks noChangeArrowheads="1"/>
          </p:cNvSpPr>
          <p:nvPr/>
        </p:nvSpPr>
        <p:spPr bwMode="auto">
          <a:xfrm rot="10800000" flipV="1">
            <a:off x="0" y="371475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/>
              <a:t>Различают высокую дистопию, низкую и перекрестную. </a:t>
            </a:r>
            <a:br>
              <a:rPr lang="ru-RU" sz="2400" b="1"/>
            </a:br>
            <a:r>
              <a:rPr lang="ru-RU" sz="2400" b="1"/>
              <a:t>  	К высокой дистопии относится </a:t>
            </a:r>
            <a:r>
              <a:rPr lang="ru-RU" sz="2400" b="1" i="1"/>
              <a:t>внутригрудная почка</a:t>
            </a:r>
            <a:r>
              <a:rPr lang="ru-RU" sz="2400" b="1"/>
              <a:t>. Это очень редкая аномалия. К настоящему времени в мировой литературе количество ее описаний не превышает 90. При внутригрудной дистопии почка обычно входит в состав диафрагмальной грыжи. </a:t>
            </a:r>
            <a:endParaRPr lang="ru-RU" sz="2400" b="1">
              <a:latin typeface="Corbel" pitchFamily="34" charset="0"/>
            </a:endParaRPr>
          </a:p>
        </p:txBody>
      </p:sp>
      <p:pic>
        <p:nvPicPr>
          <p:cNvPr id="53253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Разновидностями </a:t>
            </a:r>
            <a:r>
              <a:rPr lang="ru-RU" sz="2400" b="1"/>
              <a:t>низкой дистопии</a:t>
            </a:r>
            <a:r>
              <a:rPr lang="ru-RU" sz="2400"/>
              <a:t> являются </a:t>
            </a:r>
          </a:p>
          <a:p>
            <a:pPr algn="ctr"/>
            <a:r>
              <a:rPr lang="ru-RU" sz="2400" b="1"/>
              <a:t>поясничная, подвздошная и тазовая.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0" y="0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189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73730" name="Picture 2" descr="D:\UCHEBNIK\G05\PIC_HI\5_1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3000"/>
          </a:blip>
          <a:srcRect/>
          <a:stretch>
            <a:fillRect/>
          </a:stretch>
        </p:blipFill>
        <p:spPr bwMode="auto">
          <a:xfrm>
            <a:off x="0" y="1251967"/>
            <a:ext cx="9042217" cy="5606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UCHEBNIK\G05\PIC_LO\5_17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23000"/>
          </a:blip>
          <a:srcRect/>
          <a:stretch>
            <a:fillRect/>
          </a:stretch>
        </p:blipFill>
        <p:spPr bwMode="auto">
          <a:xfrm>
            <a:off x="59486" y="722164"/>
            <a:ext cx="9084514" cy="613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Слава\Pictures\IMG_5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600000" rev="0"/>
            </a:camera>
            <a:lightRig rig="threePt" dir="t"/>
          </a:scene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929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Перекрестная </a:t>
            </a:r>
            <a:r>
              <a:rPr lang="ru-RU" sz="2400" b="1" dirty="0" err="1"/>
              <a:t>дистопия</a:t>
            </a:r>
            <a:r>
              <a:rPr lang="ru-RU" sz="2400" b="1" dirty="0"/>
              <a:t> характеризуется смещением почки </a:t>
            </a:r>
            <a:r>
              <a:rPr lang="ru-RU" sz="2400" b="1" dirty="0" err="1"/>
              <a:t>контралатерально</a:t>
            </a:r>
            <a:r>
              <a:rPr lang="ru-RU" sz="2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75778" name="Picture 2" descr="D:\UCHEBNIK\G05\PIC_HI\5_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6000" contrast="-12000"/>
          </a:blip>
          <a:srcRect/>
          <a:stretch>
            <a:fillRect/>
          </a:stretch>
        </p:blipFill>
        <p:spPr bwMode="auto">
          <a:xfrm>
            <a:off x="357158" y="710906"/>
            <a:ext cx="8605930" cy="6147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Сращение почек составляет около 13% всех почечных аномалий. </a:t>
            </a:r>
          </a:p>
          <a:p>
            <a:pPr algn="just"/>
            <a:r>
              <a:rPr lang="ru-RU" sz="2400" b="1"/>
              <a:t>	Различают симметричные и асимметричные формы сращения. К первым относят подково- и галетообразную, ко вторым - S-, L- и I-образные почки. 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0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                           &lt;&gt; </a:t>
            </a:r>
          </a:p>
        </p:txBody>
      </p:sp>
      <p:pic>
        <p:nvPicPr>
          <p:cNvPr id="76802" name="Picture 2" descr="D:\UCHEBNIK\G05\PIC_HI\5_1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" contrast="29000"/>
          </a:blip>
          <a:srcRect/>
          <a:stretch>
            <a:fillRect/>
          </a:stretch>
        </p:blipFill>
        <p:spPr bwMode="auto">
          <a:xfrm>
            <a:off x="1500166" y="2171745"/>
            <a:ext cx="5929354" cy="467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0"/>
            <a:ext cx="9144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2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77826" name="Picture 2" descr="D:\UCHEBNIK\G05\PIC_HI\5_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" contrast="41000"/>
          </a:blip>
          <a:srcRect/>
          <a:stretch>
            <a:fillRect/>
          </a:stretch>
        </p:blipFill>
        <p:spPr bwMode="auto">
          <a:xfrm>
            <a:off x="2285984" y="66786"/>
            <a:ext cx="4786346" cy="685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dirty="0"/>
              <a:t>Асимметричные формы составляют 4% всех почечных аномалий. Они характеризуются соединением почек противоположными концами. В случае S- и I-образной почки продольные оси сросшихся почек параллельны, а оси почек, образующих L-образную почку, перпендикулярны друг к другу.</a:t>
            </a:r>
          </a:p>
          <a:p>
            <a:pPr algn="just"/>
            <a:r>
              <a:rPr lang="ru-RU" sz="2000" b="1" dirty="0"/>
              <a:t>  Лоханки S-образной почки обращены в противоположные стороны. </a:t>
            </a:r>
          </a:p>
          <a:p>
            <a:pPr algn="just" eaLnBrk="0" hangingPunct="0"/>
            <a:r>
              <a:rPr lang="ru-RU" sz="2000" b="1" dirty="0"/>
              <a:t>  </a:t>
            </a:r>
          </a:p>
        </p:txBody>
      </p:sp>
      <p:pic>
        <p:nvPicPr>
          <p:cNvPr id="60419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3425" y="-7620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Corbel" pitchFamily="34" charset="0"/>
              </a:rPr>
              <a:t>  </a:t>
            </a:r>
            <a:r>
              <a:rPr lang="ru-RU" sz="21000" dirty="0">
                <a:latin typeface="Corbel" pitchFamily="34" charset="0"/>
              </a:rPr>
              <a:t> </a:t>
            </a:r>
            <a:r>
              <a:rPr lang="ru-RU" dirty="0">
                <a:latin typeface="Corbel" pitchFamily="34" charset="0"/>
              </a:rPr>
              <a:t>                                                         </a:t>
            </a:r>
            <a:r>
              <a:rPr lang="ru-RU" dirty="0" smtClean="0">
                <a:latin typeface="Corbel" pitchFamily="34" charset="0"/>
              </a:rPr>
              <a:t>&lt; 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78853" name="Picture 5" descr="D:\UCHEBNIK\G05\PIC_HI\5_2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33000"/>
          </a:blip>
          <a:srcRect/>
          <a:stretch>
            <a:fillRect/>
          </a:stretch>
        </p:blipFill>
        <p:spPr bwMode="auto">
          <a:xfrm>
            <a:off x="4968959" y="1987683"/>
            <a:ext cx="4175041" cy="4870317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Corbel" pitchFamily="34" charset="0"/>
              </a:rPr>
              <a:t>  </a:t>
            </a:r>
            <a:r>
              <a:rPr lang="ru-RU" sz="21000" dirty="0">
                <a:latin typeface="Corbel" pitchFamily="34" charset="0"/>
              </a:rPr>
              <a:t> </a:t>
            </a:r>
            <a:r>
              <a:rPr lang="ru-RU" dirty="0">
                <a:latin typeface="Corbel" pitchFamily="34" charset="0"/>
              </a:rPr>
              <a:t>                                                       </a:t>
            </a:r>
            <a:r>
              <a:rPr lang="ru-RU" dirty="0" smtClean="0">
                <a:latin typeface="Corbel" pitchFamily="34" charset="0"/>
              </a:rPr>
              <a:t>&lt; 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78855" name="Picture 7" descr="D:\UCHEBNIK\G05\PIC_HI\5_2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3000" contrast="46000"/>
          </a:blip>
          <a:srcRect/>
          <a:stretch>
            <a:fillRect/>
          </a:stretch>
        </p:blipFill>
        <p:spPr bwMode="auto">
          <a:xfrm>
            <a:off x="0" y="1930035"/>
            <a:ext cx="4572000" cy="4927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4313" y="474663"/>
            <a:ext cx="871537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200" b="1"/>
              <a:t>Мезонефрос появляется на 3-й неделе эмбриогенеза, еще до того времени, как редуцируется пронефрос. Он располагается каудальнее предпочки, состоит из сегментарных канальцев, соединяющихся тем же экскреторным каналом - вольфовым протоком (проток первичной почки). </a:t>
            </a:r>
          </a:p>
          <a:p>
            <a:pPr algn="just"/>
            <a:r>
              <a:rPr lang="ru-RU" sz="2200" b="1"/>
              <a:t>	Кроме вольфова (мезонефрального), развивается второй парный проток - мюллеров (парамезо-нефральный). Краниальные концы мюллеровых протоков сообщаются с брюшной полостью, каудальные впадают в урогенитальный синус. </a:t>
            </a:r>
          </a:p>
          <a:p>
            <a:pPr algn="just"/>
            <a:r>
              <a:rPr lang="ru-RU" sz="2200" b="1"/>
              <a:t>	В дальнейшем у мужских особей мюллеровы ходы редуцируются, а у женских из них образуются матка, трубы и влагалище. </a:t>
            </a:r>
          </a:p>
          <a:p>
            <a:pPr algn="just"/>
            <a:r>
              <a:rPr lang="ru-RU" sz="2200" b="1"/>
              <a:t>	Вольфов проток редуцируется у женских особей, а у мужских дает начало выводным протокам яичек. Мезонефрос полностью редуцируется к 12-14-й неделе.</a:t>
            </a:r>
            <a:r>
              <a:rPr lang="ru-RU" sz="2200"/>
              <a:t/>
            </a:r>
            <a:br>
              <a:rPr lang="ru-RU" sz="2200"/>
            </a:b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Инфекция мочевого тракта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Частота различных проявлений ИМТ в зависимости от возраста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                     0 – 1 мес. 1 – 24 мес.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Задержка развития                     53%           36%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Желтуха                                         44%             0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Беспокойство, плач                       0              13%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Диарея                                            18%           16%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Рвота                                               24%           29%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Лихорадка                                      11%           38%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Частое мочеиспускание                0               4%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Соотношение М/Д                         3  :  1        1  :  2</a:t>
            </a:r>
          </a:p>
          <a:p>
            <a:pPr algn="just"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"/>
            <a:ext cx="7772400" cy="100010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Частота различных проявлений ИМТ в зависимости от возраста</a:t>
            </a:r>
            <a:b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585789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                       2 - 5 лет    5 – 12 лет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Мутная моча с запахом             13%            0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Рвота                                            16%            3%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Лихорадка                                    57%          50%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Гематурия                                      9%            5%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Дизурия                                        34%          41%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Боли в животе                             27%          29%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Боли в пояснице                         35%          52%</a:t>
            </a:r>
          </a:p>
          <a:p>
            <a:pPr algn="just"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Соотношение М/Д                       1  :  10    1  :  10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3"/>
            <a:ext cx="7772400" cy="64294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Диагностические критерии ИМТ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786842" cy="5929330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Данные анализов мочи – основа диагностики ИМТ. Мочу для анализа берут в чистую посуду из средней («чистой») порции струи мочи.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Минимальный риск загрязнения мочи при катетеризации или надлобковой аспирации, хотя это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инвазивные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процедуры.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Моча, взятая на анализ, должна либо немедленно исследоваться, либо быть помещена в холодильник для предотвращения бактериального роста.</a:t>
            </a:r>
          </a:p>
          <a:p>
            <a:pPr algn="just"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3"/>
            <a:ext cx="7772400" cy="64294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Диагностические критерии ИМТ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786842" cy="6143644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Общепринятым стандартом до настоящего времени является количественный анализ посева мочи.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Метод забора         Число колоний  Вероятность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Надлобковая пункция            Гр – бактерии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                         любое число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&gt; 99%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                        Гр + кокки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неск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тысяч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&gt; 99%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Катетеризация                   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                                95%</a:t>
            </a:r>
            <a:endParaRPr lang="ru-RU" sz="3200" dirty="0" smtClean="0"/>
          </a:p>
          <a:p>
            <a:pPr algn="just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 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Вероятно</a:t>
            </a:r>
          </a:p>
          <a:p>
            <a:pPr algn="just">
              <a:buNone/>
            </a:pPr>
            <a:r>
              <a:rPr lang="ru-RU" sz="2800" b="1" dirty="0" smtClean="0"/>
              <a:t>                                       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 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4               Подозрительно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b="1" dirty="0" smtClean="0"/>
              <a:t>                                          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- 10</a:t>
            </a: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3                     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Маловероятно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3"/>
            <a:ext cx="7772400" cy="64294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Диагностические критерии ИМТ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786842" cy="6143644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Метод забора         Число колоний  Вероятность</a:t>
            </a:r>
          </a:p>
          <a:p>
            <a:pPr algn="just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Чистая порция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(мальчики)                       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5                  Вероятно</a:t>
            </a:r>
          </a:p>
          <a:p>
            <a:pPr algn="just">
              <a:buNone/>
            </a:pPr>
            <a:endParaRPr lang="ru-RU" sz="3200" b="1" baseline="30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3600" b="1" baseline="30000" dirty="0" smtClean="0">
                <a:latin typeface="Arial" pitchFamily="34" charset="0"/>
                <a:cs typeface="Arial" pitchFamily="34" charset="0"/>
              </a:rPr>
              <a:t>Чистая порция</a:t>
            </a:r>
          </a:p>
          <a:p>
            <a:pPr algn="just">
              <a:buNone/>
            </a:pPr>
            <a:r>
              <a:rPr lang="ru-RU" sz="3600" b="1" baseline="30000" dirty="0" smtClean="0">
                <a:latin typeface="Arial" pitchFamily="34" charset="0"/>
                <a:cs typeface="Arial" pitchFamily="34" charset="0"/>
              </a:rPr>
              <a:t>(девочки)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3 препарата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5                </a:t>
            </a:r>
            <a:r>
              <a:rPr lang="ru-RU" sz="3600" b="1" baseline="30000" dirty="0" smtClean="0">
                <a:latin typeface="Arial" pitchFamily="34" charset="0"/>
                <a:cs typeface="Arial" pitchFamily="34" charset="0"/>
              </a:rPr>
              <a:t>95%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препарата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5               </a:t>
            </a:r>
            <a:r>
              <a:rPr lang="ru-RU" sz="3600" b="1" baseline="30000" dirty="0" smtClean="0">
                <a:latin typeface="Arial" pitchFamily="34" charset="0"/>
                <a:cs typeface="Arial" pitchFamily="34" charset="0"/>
              </a:rPr>
              <a:t> 90%       </a:t>
            </a:r>
          </a:p>
          <a:p>
            <a:pPr algn="just">
              <a:buNone/>
            </a:pP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 препарат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5                 </a:t>
            </a:r>
            <a:r>
              <a:rPr lang="ru-RU" sz="3600" b="1" baseline="30000" dirty="0" smtClean="0">
                <a:latin typeface="Arial" pitchFamily="34" charset="0"/>
                <a:cs typeface="Arial" pitchFamily="34" charset="0"/>
              </a:rPr>
              <a:t>80%</a:t>
            </a:r>
          </a:p>
          <a:p>
            <a:pPr algn="just">
              <a:buNone/>
            </a:pPr>
            <a:endParaRPr lang="ru-RU" sz="3200" b="1" baseline="30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3200" b="1" baseline="300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 algn="just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40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Удивительная способность мочевого тракта противостоять  внедрению бактериальной инфекции была продемонстрирована в 1961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году.</a:t>
            </a:r>
          </a:p>
          <a:p>
            <a:pPr lvl="0" indent="228600" algn="just">
              <a:lnSpc>
                <a:spcPts val="4000"/>
              </a:lnSpc>
            </a:pPr>
            <a:r>
              <a:rPr lang="ru-RU" sz="2400" b="1" baseline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cap="small" baseline="0" dirty="0" smtClean="0">
                <a:latin typeface="Arial" pitchFamily="34" charset="0"/>
                <a:cs typeface="Arial" pitchFamily="34" charset="0"/>
              </a:rPr>
              <a:t>Ретроградная </a:t>
            </a:r>
            <a:r>
              <a:rPr lang="ru-RU" sz="2400" b="1" cap="small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cap="small" baseline="0" dirty="0" smtClean="0">
                <a:latin typeface="Arial" pitchFamily="34" charset="0"/>
                <a:cs typeface="Arial" pitchFamily="34" charset="0"/>
              </a:rPr>
              <a:t>нокуляция здоровым добровольцам в мочевой пузырь бактерий в количестве более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не вызвала развития инфекции.</a:t>
            </a:r>
          </a:p>
          <a:p>
            <a:pPr lvl="0" indent="228600" algn="just">
              <a:lnSpc>
                <a:spcPts val="4000"/>
              </a:lnSpc>
            </a:pPr>
            <a:r>
              <a:rPr kumimoji="0" lang="ru-RU" sz="2400" b="1" i="0" u="none" strike="noStrike" cap="sm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Чаще</a:t>
            </a:r>
            <a:r>
              <a:rPr kumimoji="0" lang="ru-RU" sz="24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всего ИМТ вызывается микроорганизмами, обитающими в содержимом толстой кишки. Бактерии обладают способностью легко внедряться в клетки слизистой оболочки влагалища, что и ведет к развитию инфекции у девочек.</a:t>
            </a:r>
            <a:endParaRPr kumimoji="0" lang="ru-RU" sz="2400" b="0" i="0" u="none" strike="noStrike" cap="sm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727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14290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7153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200" b="1"/>
              <a:t>Метанефрос развивается в хвостовой части эмбриона в период атрофии мезонефроса из двух зачатков: метанефрогенной бластемы и выпячивания вольфова протока. 	</a:t>
            </a:r>
          </a:p>
          <a:p>
            <a:pPr algn="just"/>
            <a:r>
              <a:rPr lang="ru-RU" sz="2200" b="1"/>
              <a:t>	Из метанефрогенной бластемы образуется секреторный аппарат, а из вольфова протока - экскреторный (мочеточник, лоханка, чашечки и собирательные канальцы). Нарушения в соединении этих зачатков приводят к появлению различных почечных аномалий и в первую очередь кистозных.</a:t>
            </a:r>
            <a:br>
              <a:rPr lang="ru-RU" sz="2200" b="1"/>
            </a:br>
            <a:endParaRPr lang="ru-RU" sz="2200" b="1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3714750"/>
            <a:ext cx="8858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tabLst>
                <a:tab pos="457200" algn="l"/>
              </a:tabLst>
            </a:pPr>
            <a:r>
              <a:rPr lang="ru-RU" sz="2200" b="1">
                <a:cs typeface="Times New Roman" pitchFamily="18" charset="0"/>
              </a:rPr>
              <a:t>	На 7-8-й неделе эмбриогенеза начинается процесс восхождения почек. Вначале почки располагаются низко в тазу вблизи друг от друга лоханками кпереди. Кровоснабжение их осуществляется множественными сосудами, отходящими от тазовых ветвей аорты. 	Тесное взаиморасположение метанефрогенных бластем может привести к их слиянию и образованию единой почечной паренхимы (подковообразная почка)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14290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ln w="762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Инфекция почечной паренхимы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Интраренальный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рефлюкс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Колонизация верхних отделов мочевых путей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Пузырно-мочеточниковый </a:t>
            </a:r>
            <a:r>
              <a:rPr lang="ru-RU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рефлюкс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Цистит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Колонизация мочевого  пузыря             ББУ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Очищение</a:t>
            </a: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Адгезия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CFF66"/>
                </a:solidFill>
                <a:latin typeface="Arial" pitchFamily="34" charset="0"/>
                <a:cs typeface="Arial" pitchFamily="34" charset="0"/>
              </a:rPr>
              <a:t>Колонизация фекалий вирулентными микроорганизмами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4357686" y="6072206"/>
            <a:ext cx="42862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4250529" y="5179231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143372" y="4071942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4143372" y="3000372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179091" y="1893083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143372" y="78579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715140" y="4214818"/>
            <a:ext cx="1071570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15140" y="4643446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15140" y="4643446"/>
            <a:ext cx="714380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_ri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9"/>
          <p:cNvSpPr>
            <a:spLocks noChangeArrowheads="1"/>
          </p:cNvSpPr>
          <p:nvPr/>
        </p:nvSpPr>
        <p:spPr bwMode="auto">
          <a:xfrm>
            <a:off x="4929188" y="0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Схема эмбриогенеза почки и экскреторных путей.</a:t>
            </a:r>
          </a:p>
        </p:txBody>
      </p:sp>
      <p:sp>
        <p:nvSpPr>
          <p:cNvPr id="16388" name="Прямоугольник 10"/>
          <p:cNvSpPr>
            <a:spLocks noChangeArrowheads="1"/>
          </p:cNvSpPr>
          <p:nvPr/>
        </p:nvSpPr>
        <p:spPr bwMode="auto">
          <a:xfrm>
            <a:off x="5000625" y="714375"/>
            <a:ext cx="4143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А - пронефрос;</a:t>
            </a:r>
            <a:br>
              <a:rPr lang="ru-RU" sz="2000" b="1" i="1"/>
            </a:br>
            <a:r>
              <a:rPr lang="ru-RU" sz="2000" b="1" i="1"/>
              <a:t>Б - мезонефрос;</a:t>
            </a:r>
            <a:br>
              <a:rPr lang="ru-RU" sz="2000" b="1" i="1"/>
            </a:br>
            <a:r>
              <a:rPr lang="ru-RU" sz="2000" b="1" i="1"/>
              <a:t>В - метанефрос;</a:t>
            </a:r>
            <a:br>
              <a:rPr lang="ru-RU" sz="2000" b="1" i="1"/>
            </a:br>
            <a:r>
              <a:rPr lang="ru-RU" sz="2000" b="1" i="1"/>
              <a:t/>
            </a:r>
            <a:br>
              <a:rPr lang="ru-RU" sz="2000" b="1" i="1"/>
            </a:br>
            <a:r>
              <a:rPr lang="ru-RU" b="1" i="1"/>
              <a:t>1 - вольфов канал; </a:t>
            </a:r>
            <a:br>
              <a:rPr lang="ru-RU" b="1" i="1"/>
            </a:br>
            <a:r>
              <a:rPr lang="ru-RU" b="1" i="1"/>
              <a:t>2 - мюллеров канал; </a:t>
            </a:r>
            <a:br>
              <a:rPr lang="ru-RU" b="1" i="1"/>
            </a:br>
            <a:r>
              <a:rPr lang="ru-RU" b="1" i="1"/>
              <a:t>3 - перитонеальная воронка пронефроса;</a:t>
            </a:r>
            <a:br>
              <a:rPr lang="ru-RU" b="1" i="1"/>
            </a:br>
            <a:r>
              <a:rPr lang="ru-RU" b="1" i="1"/>
              <a:t>4 - пронефротические гломерулы;</a:t>
            </a:r>
            <a:br>
              <a:rPr lang="ru-RU" b="1" i="1"/>
            </a:br>
            <a:r>
              <a:rPr lang="ru-RU" b="1" i="1"/>
              <a:t>5 - половая железа;</a:t>
            </a:r>
            <a:br>
              <a:rPr lang="ru-RU" b="1" i="1"/>
            </a:br>
            <a:r>
              <a:rPr lang="ru-RU" b="1" i="1"/>
              <a:t>6 - мезонефротические канальцы;</a:t>
            </a:r>
            <a:br>
              <a:rPr lang="ru-RU" b="1" i="1"/>
            </a:br>
            <a:r>
              <a:rPr lang="ru-RU" b="1" i="1"/>
              <a:t>7 - мезонефротические гломерулы;</a:t>
            </a:r>
            <a:br>
              <a:rPr lang="ru-RU" b="1" i="1"/>
            </a:br>
            <a:r>
              <a:rPr lang="ru-RU" b="1" i="1"/>
              <a:t>8 - пронефротическая артерия;</a:t>
            </a:r>
            <a:br>
              <a:rPr lang="ru-RU" b="1" i="1"/>
            </a:br>
            <a:r>
              <a:rPr lang="ru-RU" b="1" i="1"/>
              <a:t>9 - аорта;</a:t>
            </a:r>
            <a:br>
              <a:rPr lang="ru-RU" b="1" i="1"/>
            </a:br>
            <a:r>
              <a:rPr lang="ru-RU" b="1" i="1"/>
              <a:t>10 - окончательная почка;</a:t>
            </a:r>
            <a:br>
              <a:rPr lang="ru-RU" b="1" i="1"/>
            </a:br>
            <a:r>
              <a:rPr lang="ru-RU" b="1" i="1"/>
              <a:t>11 - мочеточник;</a:t>
            </a:r>
            <a:br>
              <a:rPr lang="ru-RU" b="1" i="1"/>
            </a:br>
            <a:r>
              <a:rPr lang="ru-RU" b="1" i="1"/>
              <a:t>12 - мочевой пузырь (аллантоис).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ru-RU" sz="1400" i="1">
                <a:solidFill>
                  <a:srgbClr val="000000"/>
                </a:solidFill>
                <a:cs typeface="Times New Roman" pitchFamily="18" charset="0"/>
              </a:rPr>
              <a:t>Процесс восхождения и ротации почек (схема).</a:t>
            </a:r>
            <a:endParaRPr lang="ru-RU" sz="1200">
              <a:solidFill>
                <a:srgbClr val="000000"/>
              </a:solidFill>
              <a:cs typeface="Times New Roman" pitchFamily="18" charset="0"/>
            </a:endParaRPr>
          </a:p>
          <a:p>
            <a:pPr indent="228600" eaLnBrk="0" hangingPunct="0"/>
            <a:endParaRPr lang="ru-RU">
              <a:cs typeface="Times New Roman" pitchFamily="18" charset="0"/>
            </a:endParaRPr>
          </a:p>
        </p:txBody>
      </p:sp>
      <p:pic>
        <p:nvPicPr>
          <p:cNvPr id="17411" name="Picture 1" descr="E:\G05\PIC_HI\5_1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857250"/>
            <a:ext cx="91440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/>
            <a:r>
              <a:rPr lang="ru-RU" sz="1400" i="1">
                <a:solidFill>
                  <a:srgbClr val="000000"/>
                </a:solidFill>
                <a:cs typeface="Times New Roman" pitchFamily="18" charset="0"/>
              </a:rPr>
              <a:t>Процесс восхождения и ротации почек (схема).</a:t>
            </a:r>
            <a:endParaRPr lang="ru-RU">
              <a:cs typeface="Times New Roman" pitchFamily="18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14500" y="214313"/>
            <a:ext cx="645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Процесс восхождения и ротации почек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582</TotalTime>
  <Words>1006</Words>
  <Application>Microsoft Office PowerPoint</Application>
  <PresentationFormat>Экран (4:3)</PresentationFormat>
  <Paragraphs>316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Метро</vt:lpstr>
      <vt:lpstr>Оренбургский государственный медицинский университет  Кафедра детской хирургии    АЛГОРИТМ УРОЛОГИЧЕСКОЙ   ДИАГНОСТИКИ В ПЕДИАТРИИ  5 курс педфак  Доцент И.В.Афуков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Пренательное консультирование</vt:lpstr>
      <vt:lpstr>Ультразвуковые маркеры  мочевыведения плода</vt:lpstr>
      <vt:lpstr>Слайд 20</vt:lpstr>
      <vt:lpstr>Ответственное  решение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Аномалии почек</vt:lpstr>
      <vt:lpstr>Аномалии почек</vt:lpstr>
      <vt:lpstr>Международная классификация аномалий почек  (Cambell’s Urology)1997  </vt:lpstr>
      <vt:lpstr>Аномалии почек</vt:lpstr>
      <vt:lpstr>Аномалии почек</vt:lpstr>
      <vt:lpstr>Аномалии почек</vt:lpstr>
      <vt:lpstr>Слайд 48</vt:lpstr>
      <vt:lpstr>Аномалии почек</vt:lpstr>
      <vt:lpstr>Слайд 50</vt:lpstr>
      <vt:lpstr>Аномалии почек. Удвоение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Инфекция мочевого тракта</vt:lpstr>
      <vt:lpstr>Частота различных проявлений ИМТ в зависимости от возраста </vt:lpstr>
      <vt:lpstr>Диагностические критерии ИМТ</vt:lpstr>
      <vt:lpstr>Диагностические критерии ИМТ</vt:lpstr>
      <vt:lpstr>Диагностические критерии ИМТ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Оренбургская государственная медицинская академия  Кафедра детской хирургии    АЛГОРИТМ УРОЛОГИЧЕСКОЙ   ДИАГНОСТИКИ В ПЕДИАТРИИ   Доцент И.В.Афуков</dc:title>
  <dc:creator>Слава</dc:creator>
  <cp:lastModifiedBy>user</cp:lastModifiedBy>
  <cp:revision>100</cp:revision>
  <dcterms:created xsi:type="dcterms:W3CDTF">2009-03-24T14:13:37Z</dcterms:created>
  <dcterms:modified xsi:type="dcterms:W3CDTF">2015-04-20T02:54:16Z</dcterms:modified>
</cp:coreProperties>
</file>